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4"/>
  </p:sldMasterIdLst>
  <p:notesMasterIdLst>
    <p:notesMasterId r:id="rId42"/>
  </p:notesMasterIdLst>
  <p:sldIdLst>
    <p:sldId id="2142532433" r:id="rId5"/>
    <p:sldId id="2142532383" r:id="rId6"/>
    <p:sldId id="2142532375" r:id="rId7"/>
    <p:sldId id="2142532376" r:id="rId8"/>
    <p:sldId id="2142532377" r:id="rId9"/>
    <p:sldId id="2142532384" r:id="rId10"/>
    <p:sldId id="2142532411" r:id="rId11"/>
    <p:sldId id="2142532379" r:id="rId12"/>
    <p:sldId id="2142532402" r:id="rId13"/>
    <p:sldId id="2142532416" r:id="rId14"/>
    <p:sldId id="2142532427" r:id="rId15"/>
    <p:sldId id="2142532423" r:id="rId16"/>
    <p:sldId id="2142532425" r:id="rId17"/>
    <p:sldId id="2142532422" r:id="rId18"/>
    <p:sldId id="2142532421" r:id="rId19"/>
    <p:sldId id="2142532426" r:id="rId20"/>
    <p:sldId id="2142532424" r:id="rId21"/>
    <p:sldId id="2142532412" r:id="rId22"/>
    <p:sldId id="2142532363" r:id="rId23"/>
    <p:sldId id="2142532428" r:id="rId24"/>
    <p:sldId id="2142532398" r:id="rId25"/>
    <p:sldId id="2142532392" r:id="rId26"/>
    <p:sldId id="2142532387" r:id="rId27"/>
    <p:sldId id="2142532388" r:id="rId28"/>
    <p:sldId id="2142532389" r:id="rId29"/>
    <p:sldId id="2142532390" r:id="rId30"/>
    <p:sldId id="2142532393" r:id="rId31"/>
    <p:sldId id="2142532430" r:id="rId32"/>
    <p:sldId id="2142532431" r:id="rId33"/>
    <p:sldId id="2142532432" r:id="rId34"/>
    <p:sldId id="2142532435" r:id="rId35"/>
    <p:sldId id="2142532436" r:id="rId36"/>
    <p:sldId id="2142532437" r:id="rId37"/>
    <p:sldId id="2142532429" r:id="rId38"/>
    <p:sldId id="2142532434" r:id="rId39"/>
    <p:sldId id="2142532397" r:id="rId40"/>
    <p:sldId id="21425323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50C7C1F6-15BE-CF4B-A573-90B39D331C33}">
          <p14:sldIdLst>
            <p14:sldId id="2142532433"/>
            <p14:sldId id="2142532383"/>
            <p14:sldId id="2142532375"/>
            <p14:sldId id="2142532376"/>
            <p14:sldId id="2142532377"/>
            <p14:sldId id="2142532384"/>
            <p14:sldId id="2142532411"/>
            <p14:sldId id="2142532379"/>
            <p14:sldId id="2142532402"/>
            <p14:sldId id="2142532416"/>
            <p14:sldId id="2142532427"/>
            <p14:sldId id="2142532423"/>
            <p14:sldId id="2142532425"/>
            <p14:sldId id="2142532422"/>
            <p14:sldId id="2142532421"/>
            <p14:sldId id="2142532426"/>
            <p14:sldId id="2142532424"/>
            <p14:sldId id="2142532412"/>
            <p14:sldId id="2142532363"/>
            <p14:sldId id="2142532428"/>
            <p14:sldId id="2142532398"/>
            <p14:sldId id="2142532392"/>
            <p14:sldId id="2142532387"/>
            <p14:sldId id="2142532388"/>
            <p14:sldId id="2142532389"/>
            <p14:sldId id="2142532390"/>
            <p14:sldId id="2142532393"/>
            <p14:sldId id="2142532430"/>
            <p14:sldId id="2142532431"/>
            <p14:sldId id="2142532432"/>
            <p14:sldId id="2142532435"/>
            <p14:sldId id="2142532436"/>
            <p14:sldId id="2142532437"/>
            <p14:sldId id="2142532429"/>
            <p14:sldId id="2142532434"/>
            <p14:sldId id="2142532397"/>
            <p14:sldId id="214253236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500"/>
    <a:srgbClr val="EAB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5" autoAdjust="0"/>
    <p:restoredTop sz="95561" autoAdjust="0"/>
  </p:normalViewPr>
  <p:slideViewPr>
    <p:cSldViewPr snapToGrid="0">
      <p:cViewPr>
        <p:scale>
          <a:sx n="95" d="100"/>
          <a:sy n="95" d="100"/>
        </p:scale>
        <p:origin x="1736" y="4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5D279-0173-4D46-B941-B459B23C17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770895D-929B-4A09-8FBD-3A7C1A3BC5E4}">
      <dgm:prSet custT="1"/>
      <dgm:spPr/>
      <dgm:t>
        <a:bodyPr/>
        <a:lstStyle/>
        <a:p>
          <a:r>
            <a:rPr lang="en-US" sz="2000" dirty="0">
              <a:latin typeface="+mn-lt"/>
            </a:rPr>
            <a:t>an algorithm that fits on the input dataset to generate the </a:t>
          </a:r>
          <a:r>
            <a:rPr lang="en-US" sz="2000" b="0" dirty="0">
              <a:solidFill>
                <a:srgbClr val="FF0000"/>
              </a:solidFill>
              <a:latin typeface="+mn-lt"/>
            </a:rPr>
            <a:t>‘best’ </a:t>
          </a:r>
          <a:r>
            <a:rPr lang="en-US" sz="2000" dirty="0">
              <a:latin typeface="+mn-lt"/>
            </a:rPr>
            <a:t>model </a:t>
          </a:r>
        </a:p>
      </dgm:t>
    </dgm:pt>
    <dgm:pt modelId="{900512A6-BEBF-473F-9247-271B55541BAF}" type="parTrans" cxnId="{7121800C-9E6C-46BC-9696-39A2AF4D819D}">
      <dgm:prSet/>
      <dgm:spPr/>
      <dgm:t>
        <a:bodyPr/>
        <a:lstStyle/>
        <a:p>
          <a:endParaRPr lang="en-US"/>
        </a:p>
      </dgm:t>
    </dgm:pt>
    <dgm:pt modelId="{E598BB2B-BE5A-4D04-B826-BB1CFF4605C9}" type="sibTrans" cxnId="{7121800C-9E6C-46BC-9696-39A2AF4D819D}">
      <dgm:prSet/>
      <dgm:spPr/>
      <dgm:t>
        <a:bodyPr/>
        <a:lstStyle/>
        <a:p>
          <a:endParaRPr lang="en-US"/>
        </a:p>
      </dgm:t>
    </dgm:pt>
    <dgm:pt modelId="{2C2717B4-5754-4086-BE08-83C39FCACE9B}">
      <dgm:prSet custT="1"/>
      <dgm:spPr/>
      <dgm:t>
        <a:bodyPr/>
        <a:lstStyle/>
        <a:p>
          <a:r>
            <a:rPr lang="en-US" sz="2000" dirty="0"/>
            <a:t>consists of multiple </a:t>
          </a:r>
          <a:r>
            <a:rPr lang="en-US" sz="2000" b="0" dirty="0">
              <a:solidFill>
                <a:srgbClr val="FF0000"/>
              </a:solidFill>
            </a:rPr>
            <a:t>sequential steps</a:t>
          </a:r>
        </a:p>
      </dgm:t>
    </dgm:pt>
    <dgm:pt modelId="{48E4ADB1-B1D5-49C2-BF30-E92D2EA82495}" type="parTrans" cxnId="{27FBC7FC-B914-40D6-8D57-11337BD67AED}">
      <dgm:prSet/>
      <dgm:spPr/>
      <dgm:t>
        <a:bodyPr/>
        <a:lstStyle/>
        <a:p>
          <a:endParaRPr lang="en-US"/>
        </a:p>
      </dgm:t>
    </dgm:pt>
    <dgm:pt modelId="{9C848F0C-66D8-460D-B6B3-0C5821B89651}" type="sibTrans" cxnId="{27FBC7FC-B914-40D6-8D57-11337BD67AED}">
      <dgm:prSet/>
      <dgm:spPr/>
      <dgm:t>
        <a:bodyPr/>
        <a:lstStyle/>
        <a:p>
          <a:endParaRPr lang="en-US"/>
        </a:p>
      </dgm:t>
    </dgm:pt>
    <dgm:pt modelId="{C311917C-BC4B-4574-A6A5-E4B9B2ADCCEB}">
      <dgm:prSet custT="1"/>
      <dgm:spPr/>
      <dgm:t>
        <a:bodyPr/>
        <a:lstStyle/>
        <a:p>
          <a:r>
            <a:rPr lang="en-US" sz="1800" dirty="0"/>
            <a:t>the common sequential stages that each ML pipeline includes. </a:t>
          </a:r>
        </a:p>
        <a:p>
          <a:r>
            <a:rPr lang="en-US" sz="1100" dirty="0"/>
            <a:t>E.g.: 1) Data Ingestion; 2) Data Validation; 3) Data Pre-processing; 4) Model Training &amp; Tuning; 5) Model Analysis</a:t>
          </a:r>
        </a:p>
      </dgm:t>
    </dgm:pt>
    <dgm:pt modelId="{3938327B-D5CF-4551-9BB6-62E1F6F066B1}" type="parTrans" cxnId="{4EDC96C1-6F4B-4973-AB5A-99B5FB269111}">
      <dgm:prSet/>
      <dgm:spPr/>
      <dgm:t>
        <a:bodyPr/>
        <a:lstStyle/>
        <a:p>
          <a:endParaRPr lang="en-US"/>
        </a:p>
      </dgm:t>
    </dgm:pt>
    <dgm:pt modelId="{3C9401A8-2FE0-4E62-941F-8200213ED054}" type="sibTrans" cxnId="{4EDC96C1-6F4B-4973-AB5A-99B5FB269111}">
      <dgm:prSet/>
      <dgm:spPr/>
      <dgm:t>
        <a:bodyPr/>
        <a:lstStyle/>
        <a:p>
          <a:endParaRPr lang="en-US"/>
        </a:p>
      </dgm:t>
    </dgm:pt>
    <dgm:pt modelId="{414370CC-11C2-4645-A63D-8C940E91CAEC}" type="pres">
      <dgm:prSet presAssocID="{91A5D279-0173-4D46-B941-B459B23C179E}" presName="root" presStyleCnt="0">
        <dgm:presLayoutVars>
          <dgm:dir/>
          <dgm:resizeHandles val="exact"/>
        </dgm:presLayoutVars>
      </dgm:prSet>
      <dgm:spPr/>
    </dgm:pt>
    <dgm:pt modelId="{7041E753-436C-4E58-9555-EBF65A45E5E9}" type="pres">
      <dgm:prSet presAssocID="{9770895D-929B-4A09-8FBD-3A7C1A3BC5E4}" presName="compNode" presStyleCnt="0"/>
      <dgm:spPr/>
    </dgm:pt>
    <dgm:pt modelId="{4439FD01-D67A-4E12-A56A-CE85BA51DAB3}" type="pres">
      <dgm:prSet presAssocID="{9770895D-929B-4A09-8FBD-3A7C1A3BC5E4}" presName="bgRect" presStyleLbl="bgShp" presStyleIdx="0" presStyleCnt="3"/>
      <dgm:spPr>
        <a:solidFill>
          <a:schemeClr val="accent2">
            <a:lumMod val="20000"/>
            <a:lumOff val="80000"/>
          </a:schemeClr>
        </a:solidFill>
      </dgm:spPr>
    </dgm:pt>
    <dgm:pt modelId="{11E17C60-697D-44F7-B812-A5D3DAC41A69}" type="pres">
      <dgm:prSet presAssocID="{9770895D-929B-4A09-8FBD-3A7C1A3BC5E4}" presName="iconRect" presStyleLbl="node1" presStyleIdx="0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3776F97-0C93-444F-8CE8-A67C9A7A69AD}" type="pres">
      <dgm:prSet presAssocID="{9770895D-929B-4A09-8FBD-3A7C1A3BC5E4}" presName="spaceRect" presStyleCnt="0"/>
      <dgm:spPr/>
    </dgm:pt>
    <dgm:pt modelId="{DAF32D0D-808F-46F6-BDD3-33D28DF28AF1}" type="pres">
      <dgm:prSet presAssocID="{9770895D-929B-4A09-8FBD-3A7C1A3BC5E4}" presName="parTx" presStyleLbl="revTx" presStyleIdx="0" presStyleCnt="3">
        <dgm:presLayoutVars>
          <dgm:chMax val="0"/>
          <dgm:chPref val="0"/>
        </dgm:presLayoutVars>
      </dgm:prSet>
      <dgm:spPr/>
    </dgm:pt>
    <dgm:pt modelId="{97579C00-FD6C-4B8E-9544-3B5087B3C2B9}" type="pres">
      <dgm:prSet presAssocID="{E598BB2B-BE5A-4D04-B826-BB1CFF4605C9}" presName="sibTrans" presStyleCnt="0"/>
      <dgm:spPr/>
    </dgm:pt>
    <dgm:pt modelId="{E3B1E83D-6C4D-4181-8F59-9D62C4754335}" type="pres">
      <dgm:prSet presAssocID="{2C2717B4-5754-4086-BE08-83C39FCACE9B}" presName="compNode" presStyleCnt="0"/>
      <dgm:spPr/>
    </dgm:pt>
    <dgm:pt modelId="{002839F5-ABBD-4DC0-96C0-B96E5C90CCC2}" type="pres">
      <dgm:prSet presAssocID="{2C2717B4-5754-4086-BE08-83C39FCACE9B}" presName="bgRect" presStyleLbl="bgShp" presStyleIdx="1" presStyleCnt="3"/>
      <dgm:spPr>
        <a:solidFill>
          <a:schemeClr val="accent2">
            <a:lumMod val="20000"/>
            <a:lumOff val="80000"/>
          </a:schemeClr>
        </a:solidFill>
      </dgm:spPr>
    </dgm:pt>
    <dgm:pt modelId="{838559CC-8B5E-44CE-9D74-D10EB61960F1}" type="pres">
      <dgm:prSet presAssocID="{2C2717B4-5754-4086-BE08-83C39FCACE9B}" presName="iconRect" presStyleLbl="node1" presStyleIdx="1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83B1554-FF6C-4ACB-A070-076E3FB05954}" type="pres">
      <dgm:prSet presAssocID="{2C2717B4-5754-4086-BE08-83C39FCACE9B}" presName="spaceRect" presStyleCnt="0"/>
      <dgm:spPr/>
    </dgm:pt>
    <dgm:pt modelId="{0168B4C3-216B-49DE-962D-FFB2E99B576F}" type="pres">
      <dgm:prSet presAssocID="{2C2717B4-5754-4086-BE08-83C39FCACE9B}" presName="parTx" presStyleLbl="revTx" presStyleIdx="1" presStyleCnt="3">
        <dgm:presLayoutVars>
          <dgm:chMax val="0"/>
          <dgm:chPref val="0"/>
        </dgm:presLayoutVars>
      </dgm:prSet>
      <dgm:spPr/>
    </dgm:pt>
    <dgm:pt modelId="{99DD26E1-B828-4617-B291-63701D2F684D}" type="pres">
      <dgm:prSet presAssocID="{9C848F0C-66D8-460D-B6B3-0C5821B89651}" presName="sibTrans" presStyleCnt="0"/>
      <dgm:spPr/>
    </dgm:pt>
    <dgm:pt modelId="{45F88C07-50B7-49B8-9966-02F6121248AF}" type="pres">
      <dgm:prSet presAssocID="{C311917C-BC4B-4574-A6A5-E4B9B2ADCCEB}" presName="compNode" presStyleCnt="0"/>
      <dgm:spPr/>
    </dgm:pt>
    <dgm:pt modelId="{770712ED-1EE8-4F03-A3E1-C2A9FF14B794}" type="pres">
      <dgm:prSet presAssocID="{C311917C-BC4B-4574-A6A5-E4B9B2ADCCEB}" presName="bgRect" presStyleLbl="bgShp" presStyleIdx="2" presStyleCnt="3"/>
      <dgm:spPr>
        <a:solidFill>
          <a:schemeClr val="accent2">
            <a:lumMod val="20000"/>
            <a:lumOff val="80000"/>
          </a:schemeClr>
        </a:solidFill>
      </dgm:spPr>
    </dgm:pt>
    <dgm:pt modelId="{DEA08BB8-EF4F-4BCA-BFF7-7F83688030A1}" type="pres">
      <dgm:prSet presAssocID="{C311917C-BC4B-4574-A6A5-E4B9B2ADCCEB}" presName="iconRect" presStyleLbl="node1" presStyleIdx="2" presStyleCnt="3"/>
      <dgm:spPr>
        <a:noFill/>
        <a:ln>
          <a:noFill/>
        </a:ln>
      </dgm:spPr>
    </dgm:pt>
    <dgm:pt modelId="{C195EDD6-8DC7-4E45-A3C0-DA92D7A543BC}" type="pres">
      <dgm:prSet presAssocID="{C311917C-BC4B-4574-A6A5-E4B9B2ADCCEB}" presName="spaceRect" presStyleCnt="0"/>
      <dgm:spPr/>
    </dgm:pt>
    <dgm:pt modelId="{48430327-5C26-4010-9774-2E8C0D57FBDC}" type="pres">
      <dgm:prSet presAssocID="{C311917C-BC4B-4574-A6A5-E4B9B2ADCCEB}" presName="parTx" presStyleLbl="revTx" presStyleIdx="2" presStyleCnt="3" custLinFactX="18645" custLinFactNeighborX="100000" custLinFactNeighborY="42094">
        <dgm:presLayoutVars>
          <dgm:chMax val="0"/>
          <dgm:chPref val="0"/>
        </dgm:presLayoutVars>
      </dgm:prSet>
      <dgm:spPr/>
    </dgm:pt>
  </dgm:ptLst>
  <dgm:cxnLst>
    <dgm:cxn modelId="{7121800C-9E6C-46BC-9696-39A2AF4D819D}" srcId="{91A5D279-0173-4D46-B941-B459B23C179E}" destId="{9770895D-929B-4A09-8FBD-3A7C1A3BC5E4}" srcOrd="0" destOrd="0" parTransId="{900512A6-BEBF-473F-9247-271B55541BAF}" sibTransId="{E598BB2B-BE5A-4D04-B826-BB1CFF4605C9}"/>
    <dgm:cxn modelId="{B73B1D35-76F7-4E7E-95C1-7EF0C3DD2484}" type="presOf" srcId="{9770895D-929B-4A09-8FBD-3A7C1A3BC5E4}" destId="{DAF32D0D-808F-46F6-BDD3-33D28DF28AF1}" srcOrd="0" destOrd="0" presId="urn:microsoft.com/office/officeart/2018/2/layout/IconVerticalSolidList"/>
    <dgm:cxn modelId="{A7571046-5F02-4445-AACF-B74B2A72D9AD}" type="presOf" srcId="{2C2717B4-5754-4086-BE08-83C39FCACE9B}" destId="{0168B4C3-216B-49DE-962D-FFB2E99B576F}" srcOrd="0" destOrd="0" presId="urn:microsoft.com/office/officeart/2018/2/layout/IconVerticalSolidList"/>
    <dgm:cxn modelId="{01D571A6-7B80-4995-A4EE-B293E2687E38}" type="presOf" srcId="{C311917C-BC4B-4574-A6A5-E4B9B2ADCCEB}" destId="{48430327-5C26-4010-9774-2E8C0D57FBDC}" srcOrd="0" destOrd="0" presId="urn:microsoft.com/office/officeart/2018/2/layout/IconVerticalSolidList"/>
    <dgm:cxn modelId="{4EDC96C1-6F4B-4973-AB5A-99B5FB269111}" srcId="{91A5D279-0173-4D46-B941-B459B23C179E}" destId="{C311917C-BC4B-4574-A6A5-E4B9B2ADCCEB}" srcOrd="2" destOrd="0" parTransId="{3938327B-D5CF-4551-9BB6-62E1F6F066B1}" sibTransId="{3C9401A8-2FE0-4E62-941F-8200213ED054}"/>
    <dgm:cxn modelId="{462DB7FA-E8DB-486E-85A3-ECCB3F8A8D6C}" type="presOf" srcId="{91A5D279-0173-4D46-B941-B459B23C179E}" destId="{414370CC-11C2-4645-A63D-8C940E91CAEC}" srcOrd="0" destOrd="0" presId="urn:microsoft.com/office/officeart/2018/2/layout/IconVerticalSolidList"/>
    <dgm:cxn modelId="{27FBC7FC-B914-40D6-8D57-11337BD67AED}" srcId="{91A5D279-0173-4D46-B941-B459B23C179E}" destId="{2C2717B4-5754-4086-BE08-83C39FCACE9B}" srcOrd="1" destOrd="0" parTransId="{48E4ADB1-B1D5-49C2-BF30-E92D2EA82495}" sibTransId="{9C848F0C-66D8-460D-B6B3-0C5821B89651}"/>
    <dgm:cxn modelId="{D65FCFAE-1A8D-4EAC-B1A0-93AD8469404B}" type="presParOf" srcId="{414370CC-11C2-4645-A63D-8C940E91CAEC}" destId="{7041E753-436C-4E58-9555-EBF65A45E5E9}" srcOrd="0" destOrd="0" presId="urn:microsoft.com/office/officeart/2018/2/layout/IconVerticalSolidList"/>
    <dgm:cxn modelId="{47CA40C2-21BF-4295-B81D-D9F0369A57CC}" type="presParOf" srcId="{7041E753-436C-4E58-9555-EBF65A45E5E9}" destId="{4439FD01-D67A-4E12-A56A-CE85BA51DAB3}" srcOrd="0" destOrd="0" presId="urn:microsoft.com/office/officeart/2018/2/layout/IconVerticalSolidList"/>
    <dgm:cxn modelId="{F28D0C8A-01B4-40D2-9B95-A0620338A6A4}" type="presParOf" srcId="{7041E753-436C-4E58-9555-EBF65A45E5E9}" destId="{11E17C60-697D-44F7-B812-A5D3DAC41A69}" srcOrd="1" destOrd="0" presId="urn:microsoft.com/office/officeart/2018/2/layout/IconVerticalSolidList"/>
    <dgm:cxn modelId="{46DF3C7D-C494-48E9-8EE9-F6B5EEBD3BC1}" type="presParOf" srcId="{7041E753-436C-4E58-9555-EBF65A45E5E9}" destId="{43776F97-0C93-444F-8CE8-A67C9A7A69AD}" srcOrd="2" destOrd="0" presId="urn:microsoft.com/office/officeart/2018/2/layout/IconVerticalSolidList"/>
    <dgm:cxn modelId="{EBE1D41E-CB8C-4F1B-B249-899A738BCF99}" type="presParOf" srcId="{7041E753-436C-4E58-9555-EBF65A45E5E9}" destId="{DAF32D0D-808F-46F6-BDD3-33D28DF28AF1}" srcOrd="3" destOrd="0" presId="urn:microsoft.com/office/officeart/2018/2/layout/IconVerticalSolidList"/>
    <dgm:cxn modelId="{4F5CDDA7-0DE7-4F45-B456-1452A192D65E}" type="presParOf" srcId="{414370CC-11C2-4645-A63D-8C940E91CAEC}" destId="{97579C00-FD6C-4B8E-9544-3B5087B3C2B9}" srcOrd="1" destOrd="0" presId="urn:microsoft.com/office/officeart/2018/2/layout/IconVerticalSolidList"/>
    <dgm:cxn modelId="{55B45CB9-EC6F-4F59-8BBA-3E471E015FAE}" type="presParOf" srcId="{414370CC-11C2-4645-A63D-8C940E91CAEC}" destId="{E3B1E83D-6C4D-4181-8F59-9D62C4754335}" srcOrd="2" destOrd="0" presId="urn:microsoft.com/office/officeart/2018/2/layout/IconVerticalSolidList"/>
    <dgm:cxn modelId="{75662873-E69F-4F0F-818C-AF03ED537199}" type="presParOf" srcId="{E3B1E83D-6C4D-4181-8F59-9D62C4754335}" destId="{002839F5-ABBD-4DC0-96C0-B96E5C90CCC2}" srcOrd="0" destOrd="0" presId="urn:microsoft.com/office/officeart/2018/2/layout/IconVerticalSolidList"/>
    <dgm:cxn modelId="{DF2F93BB-7B8C-46A3-8AA8-C2AE2AE33D0A}" type="presParOf" srcId="{E3B1E83D-6C4D-4181-8F59-9D62C4754335}" destId="{838559CC-8B5E-44CE-9D74-D10EB61960F1}" srcOrd="1" destOrd="0" presId="urn:microsoft.com/office/officeart/2018/2/layout/IconVerticalSolidList"/>
    <dgm:cxn modelId="{F9321B4F-4D7F-45C9-820B-E1ECB2AD135E}" type="presParOf" srcId="{E3B1E83D-6C4D-4181-8F59-9D62C4754335}" destId="{283B1554-FF6C-4ACB-A070-076E3FB05954}" srcOrd="2" destOrd="0" presId="urn:microsoft.com/office/officeart/2018/2/layout/IconVerticalSolidList"/>
    <dgm:cxn modelId="{BB1C7B23-B574-4D5F-BA42-3BDAC5B6F46D}" type="presParOf" srcId="{E3B1E83D-6C4D-4181-8F59-9D62C4754335}" destId="{0168B4C3-216B-49DE-962D-FFB2E99B576F}" srcOrd="3" destOrd="0" presId="urn:microsoft.com/office/officeart/2018/2/layout/IconVerticalSolidList"/>
    <dgm:cxn modelId="{86CBC325-D6FD-4602-803D-349E39BE7F79}" type="presParOf" srcId="{414370CC-11C2-4645-A63D-8C940E91CAEC}" destId="{99DD26E1-B828-4617-B291-63701D2F684D}" srcOrd="3" destOrd="0" presId="urn:microsoft.com/office/officeart/2018/2/layout/IconVerticalSolidList"/>
    <dgm:cxn modelId="{0E9D61C2-247C-47E3-965D-91E3FDE1E85F}" type="presParOf" srcId="{414370CC-11C2-4645-A63D-8C940E91CAEC}" destId="{45F88C07-50B7-49B8-9966-02F6121248AF}" srcOrd="4" destOrd="0" presId="urn:microsoft.com/office/officeart/2018/2/layout/IconVerticalSolidList"/>
    <dgm:cxn modelId="{02E6825B-178C-43A3-A299-2A2573F833C7}" type="presParOf" srcId="{45F88C07-50B7-49B8-9966-02F6121248AF}" destId="{770712ED-1EE8-4F03-A3E1-C2A9FF14B794}" srcOrd="0" destOrd="0" presId="urn:microsoft.com/office/officeart/2018/2/layout/IconVerticalSolidList"/>
    <dgm:cxn modelId="{9AC8A449-8803-475E-B570-D1C02C943BA4}" type="presParOf" srcId="{45F88C07-50B7-49B8-9966-02F6121248AF}" destId="{DEA08BB8-EF4F-4BCA-BFF7-7F83688030A1}" srcOrd="1" destOrd="0" presId="urn:microsoft.com/office/officeart/2018/2/layout/IconVerticalSolidList"/>
    <dgm:cxn modelId="{79447D2B-2C83-4272-A57C-A477421D4321}" type="presParOf" srcId="{45F88C07-50B7-49B8-9966-02F6121248AF}" destId="{C195EDD6-8DC7-4E45-A3C0-DA92D7A543BC}" srcOrd="2" destOrd="0" presId="urn:microsoft.com/office/officeart/2018/2/layout/IconVerticalSolidList"/>
    <dgm:cxn modelId="{FC8FF75A-DFE9-4025-939D-CB21DBD195C0}" type="presParOf" srcId="{45F88C07-50B7-49B8-9966-02F6121248AF}" destId="{48430327-5C26-4010-9774-2E8C0D57FB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9FD01-D67A-4E12-A56A-CE85BA51DAB3}">
      <dsp:nvSpPr>
        <dsp:cNvPr id="0" name=""/>
        <dsp:cNvSpPr/>
      </dsp:nvSpPr>
      <dsp:spPr>
        <a:xfrm>
          <a:off x="0" y="621"/>
          <a:ext cx="5522976" cy="145470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17C60-697D-44F7-B812-A5D3DAC41A69}">
      <dsp:nvSpPr>
        <dsp:cNvPr id="0" name=""/>
        <dsp:cNvSpPr/>
      </dsp:nvSpPr>
      <dsp:spPr>
        <a:xfrm>
          <a:off x="440047" y="327929"/>
          <a:ext cx="800086" cy="8000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32D0D-808F-46F6-BDD3-33D28DF28AF1}">
      <dsp:nvSpPr>
        <dsp:cNvPr id="0" name=""/>
        <dsp:cNvSpPr/>
      </dsp:nvSpPr>
      <dsp:spPr>
        <a:xfrm>
          <a:off x="1680180" y="621"/>
          <a:ext cx="3842795" cy="1454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56" tIns="153956" rIns="153956" bIns="1539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an algorithm that fits on the input dataset to generate the </a:t>
          </a:r>
          <a:r>
            <a:rPr lang="en-US" sz="2000" b="0" kern="1200" dirty="0">
              <a:solidFill>
                <a:srgbClr val="FF0000"/>
              </a:solidFill>
              <a:latin typeface="+mn-lt"/>
            </a:rPr>
            <a:t>‘best’ </a:t>
          </a:r>
          <a:r>
            <a:rPr lang="en-US" sz="2000" kern="1200" dirty="0">
              <a:latin typeface="+mn-lt"/>
            </a:rPr>
            <a:t>model </a:t>
          </a:r>
        </a:p>
      </dsp:txBody>
      <dsp:txXfrm>
        <a:off x="1680180" y="621"/>
        <a:ext cx="3842795" cy="1454701"/>
      </dsp:txXfrm>
    </dsp:sp>
    <dsp:sp modelId="{002839F5-ABBD-4DC0-96C0-B96E5C90CCC2}">
      <dsp:nvSpPr>
        <dsp:cNvPr id="0" name=""/>
        <dsp:cNvSpPr/>
      </dsp:nvSpPr>
      <dsp:spPr>
        <a:xfrm>
          <a:off x="0" y="1818999"/>
          <a:ext cx="5522976" cy="145470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559CC-8B5E-44CE-9D74-D10EB61960F1}">
      <dsp:nvSpPr>
        <dsp:cNvPr id="0" name=""/>
        <dsp:cNvSpPr/>
      </dsp:nvSpPr>
      <dsp:spPr>
        <a:xfrm>
          <a:off x="440047" y="2146306"/>
          <a:ext cx="800086" cy="8000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8B4C3-216B-49DE-962D-FFB2E99B576F}">
      <dsp:nvSpPr>
        <dsp:cNvPr id="0" name=""/>
        <dsp:cNvSpPr/>
      </dsp:nvSpPr>
      <dsp:spPr>
        <a:xfrm>
          <a:off x="1680180" y="1818999"/>
          <a:ext cx="3842795" cy="1454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56" tIns="153956" rIns="153956" bIns="1539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consists of multiple </a:t>
          </a:r>
          <a:r>
            <a:rPr lang="en-US" sz="2000" b="0" kern="1200" dirty="0">
              <a:solidFill>
                <a:srgbClr val="FF0000"/>
              </a:solidFill>
            </a:rPr>
            <a:t>sequential steps</a:t>
          </a:r>
        </a:p>
      </dsp:txBody>
      <dsp:txXfrm>
        <a:off x="1680180" y="1818999"/>
        <a:ext cx="3842795" cy="1454701"/>
      </dsp:txXfrm>
    </dsp:sp>
    <dsp:sp modelId="{770712ED-1EE8-4F03-A3E1-C2A9FF14B794}">
      <dsp:nvSpPr>
        <dsp:cNvPr id="0" name=""/>
        <dsp:cNvSpPr/>
      </dsp:nvSpPr>
      <dsp:spPr>
        <a:xfrm>
          <a:off x="0" y="3637376"/>
          <a:ext cx="5522976" cy="145470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08BB8-EF4F-4BCA-BFF7-7F83688030A1}">
      <dsp:nvSpPr>
        <dsp:cNvPr id="0" name=""/>
        <dsp:cNvSpPr/>
      </dsp:nvSpPr>
      <dsp:spPr>
        <a:xfrm>
          <a:off x="440047" y="3964684"/>
          <a:ext cx="800086" cy="8000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30327-5C26-4010-9774-2E8C0D57FBDC}">
      <dsp:nvSpPr>
        <dsp:cNvPr id="0" name=""/>
        <dsp:cNvSpPr/>
      </dsp:nvSpPr>
      <dsp:spPr>
        <a:xfrm>
          <a:off x="1680180" y="3637998"/>
          <a:ext cx="3842795" cy="1454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956" tIns="153956" rIns="153956" bIns="15395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common sequential stages that each ML pipeline includes.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E.g.: 1) Data Ingestion; 2) Data Validation; 3) Data Pre-processing; 4) Model Training &amp; Tuning; 5) Model Analysis</a:t>
          </a:r>
        </a:p>
      </dsp:txBody>
      <dsp:txXfrm>
        <a:off x="1680180" y="3637998"/>
        <a:ext cx="3842795" cy="1454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6528-39D7-40F1-835D-6CE96CAA148E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57F64-850E-4856-899C-33DF13F02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1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85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8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2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6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00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28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0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TimeSHAP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/pdf/2012.00073.pdf</a:t>
            </a:r>
          </a:p>
          <a:p>
            <a:r>
              <a:rPr lang="en-US" dirty="0"/>
              <a:t>(</a:t>
            </a:r>
            <a:r>
              <a:rPr lang="en-US" dirty="0" err="1"/>
              <a:t>AutoAI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32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51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0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7F64-850E-4856-899C-33DF13F028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5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6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7488" userDrawn="1">
          <p15:clr>
            <a:srgbClr val="F26B43"/>
          </p15:clr>
        </p15:guide>
        <p15:guide id="4" orient="horz" pos="3776" userDrawn="1">
          <p15:clr>
            <a:srgbClr val="F26B43"/>
          </p15:clr>
        </p15:guide>
        <p15:guide id="5" orient="horz" pos="4117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648" userDrawn="1">
          <p15:clr>
            <a:srgbClr val="F26B43"/>
          </p15:clr>
        </p15:guide>
        <p15:guide id="8" pos="1920" userDrawn="1">
          <p15:clr>
            <a:srgbClr val="F26B43"/>
          </p15:clr>
        </p15:guide>
        <p15:guide id="9" pos="4032" userDrawn="1">
          <p15:clr>
            <a:srgbClr val="F26B43"/>
          </p15:clr>
        </p15:guide>
        <p15:guide id="10" pos="172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5568" userDrawn="1">
          <p15:clr>
            <a:srgbClr val="F26B43"/>
          </p15:clr>
        </p15:guide>
        <p15:guide id="14" pos="5952" userDrawn="1">
          <p15:clr>
            <a:srgbClr val="F26B43"/>
          </p15:clr>
        </p15:guide>
        <p15:guide id="15" orient="horz" pos="549" userDrawn="1">
          <p15:clr>
            <a:srgbClr val="F26B43"/>
          </p15:clr>
        </p15:guide>
        <p15:guide id="17" orient="horz" pos="1083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1621" userDrawn="1">
          <p15:clr>
            <a:srgbClr val="F26B43"/>
          </p15:clr>
        </p15:guide>
        <p15:guide id="20" orient="horz" pos="2696" userDrawn="1">
          <p15:clr>
            <a:srgbClr val="F26B43"/>
          </p15:clr>
        </p15:guide>
        <p15:guide id="21" orient="horz" pos="3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EpistasisLab/pmlb/blob/master/README.md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stai/fastai/blob/master/fastai/optimizer.py" TargetMode="External"/><Relationship Id="rId3" Type="http://schemas.openxmlformats.org/officeDocument/2006/relationships/hyperlink" Target="https://github.ibm.com/srom/docs/blob/master/notebooks/experimental/auto/auto_classification.ipynb" TargetMode="External"/><Relationship Id="rId7" Type="http://schemas.openxmlformats.org/officeDocument/2006/relationships/hyperlink" Target="https://github.com/fastai/fastbook/blob/master/19_learner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fastai/fastbook/blob/master/08_collab.ipynb" TargetMode="External"/><Relationship Id="rId5" Type="http://schemas.openxmlformats.org/officeDocument/2006/relationships/hyperlink" Target="https://github.com/klaudia-nazarko/collaborative-filtering-python/blob/master/collaborative-filtering-model-based.ipynb" TargetMode="External"/><Relationship Id="rId4" Type="http://schemas.openxmlformats.org/officeDocument/2006/relationships/hyperlink" Target="https://github.com/EpistasisLab/pmlb/blob/master/README.md" TargetMode="External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6E98-D26F-4FDA-236A-410556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6" cy="611564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/>
              <a:t>IBM Research AI Intern Project</a:t>
            </a:r>
            <a:br>
              <a:rPr lang="en-US" sz="3200" dirty="0"/>
            </a:br>
            <a:r>
              <a:rPr lang="en-US" sz="3200" b="1" dirty="0"/>
              <a:t>Machine Learning Pipeline Recommendation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Manager: Anuradha </a:t>
            </a:r>
            <a:r>
              <a:rPr lang="en-US" b="1" dirty="0" err="1"/>
              <a:t>Bhamidipaty</a:t>
            </a:r>
            <a:br>
              <a:rPr lang="en-US" b="1" dirty="0"/>
            </a:br>
            <a:r>
              <a:rPr lang="en-US" b="1" dirty="0"/>
              <a:t>Mentors: Chandra Reddy, Dhaval Patel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Presenter: </a:t>
            </a:r>
            <a:r>
              <a:rPr lang="en-US" b="1" dirty="0" err="1"/>
              <a:t>Yuhan</a:t>
            </a:r>
            <a:r>
              <a:rPr lang="en-US" b="1" dirty="0"/>
              <a:t> Shao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Contact Info:</a:t>
            </a:r>
            <a:br>
              <a:rPr lang="en-US" dirty="0"/>
            </a:br>
            <a:r>
              <a:rPr lang="en-US" dirty="0"/>
              <a:t>: @</a:t>
            </a:r>
            <a:r>
              <a:rPr lang="en-US" dirty="0" err="1"/>
              <a:t>yuhan.shao</a:t>
            </a:r>
            <a:br>
              <a:rPr lang="en-US" dirty="0"/>
            </a:br>
            <a:r>
              <a:rPr lang="en-US" dirty="0"/>
              <a:t>: </a:t>
            </a:r>
            <a:r>
              <a:rPr lang="en-US" dirty="0" err="1"/>
              <a:t>Yuhan.Shao@ibm.com</a:t>
            </a:r>
            <a:endParaRPr lang="en-US" dirty="0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699A5AF7-BCCD-5CEC-83BD-F9C27C6CA4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753633F-1839-D6A7-4415-B63E77B4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97134" y="4733613"/>
            <a:ext cx="321469" cy="29705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10E50BF-BEB1-2EE3-56F0-F4ECE76EE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27" y="4979327"/>
            <a:ext cx="497169" cy="497169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0F9BC23-1233-FADA-8D67-149F22623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182976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/>
                <a:r>
                  <a:rPr lang="en-US" sz="3200" b="1" dirty="0"/>
                  <a:t>Objective Function: (one dataset)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/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)</m:t>
                      </m:r>
                    </m:oMath>
                  </m:oMathPara>
                </a14:m>
                <a:br>
                  <a:rPr lang="en-US" dirty="0">
                    <a:highlight>
                      <a:srgbClr val="FFFF00"/>
                    </a:highlight>
                  </a:rPr>
                </a:br>
                <a:br>
                  <a:rPr lang="en-US" sz="2000" dirty="0">
                    <a:highlight>
                      <a:srgbClr val="FFFF00"/>
                    </a:highlight>
                  </a:rPr>
                </a:br>
                <a:r>
                  <a:rPr lang="en-US" sz="2800" b="1" dirty="0"/>
                  <a:t>Regularization*: </a:t>
                </a:r>
                <a:r>
                  <a:rPr lang="en-US" sz="2800" dirty="0"/>
                  <a:t>L2, L1+L2</a:t>
                </a:r>
                <a:br>
                  <a:rPr lang="en-US" sz="2800" dirty="0"/>
                </a:br>
                <a:r>
                  <a:rPr lang="en-US" sz="2800" b="1" dirty="0">
                    <a:highlight>
                      <a:srgbClr val="FFFF00"/>
                    </a:highlight>
                  </a:rPr>
                  <a:t>Regularization Penalty</a:t>
                </a:r>
                <a:r>
                  <a:rPr lang="en-US" sz="2800" b="1" dirty="0"/>
                  <a:t>: </a:t>
                </a:r>
                <a:br>
                  <a:rPr lang="en-US" sz="2800" b="1" dirty="0"/>
                </a:br>
                <a:r>
                  <a:rPr lang="en-US" sz="2800" dirty="0" err="1"/>
                  <a:t>CosineSimilarity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EuclideanDistance</a:t>
                </a:r>
                <a:r>
                  <a:rPr lang="en-US" sz="2800" dirty="0"/>
                  <a:t> + Regularization*</a:t>
                </a:r>
                <a:br>
                  <a:rPr lang="en-US" b="1" dirty="0"/>
                </a:b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blipFill>
                <a:blip r:embed="rId3"/>
                <a:stretch>
                  <a:fillRect l="-312" b="-5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/>
              <p:nvPr/>
            </p:nvSpPr>
            <p:spPr>
              <a:xfrm>
                <a:off x="212942" y="2570900"/>
                <a:ext cx="11746141" cy="401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Similarity Term: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CosineSimilarity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EuclideanDistance</a:t>
                </a:r>
                <a:endParaRPr lang="en-US" sz="2800" b="1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800" b="1" dirty="0">
                    <a:latin typeface="IBM Plex Sans" charset="0"/>
                    <a:ea typeface="IBM Plex Sans" charset="0"/>
                    <a:cs typeface="IBM Plex Sans" charset="0"/>
                  </a:rPr>
                  <a:t>Goal: </a:t>
                </a:r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Similarity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↑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Distance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↓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]}</m:t>
                    </m:r>
                  </m:oMath>
                </a14:m>
                <a:endParaRPr lang="en-US" altLang="zh-CN" sz="2200" dirty="0">
                  <a:latin typeface="IBM Plex Sans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have correspond </a:t>
                </a:r>
                <a:r>
                  <a:rPr lang="en-US" sz="22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instance</a:t>
                </a:r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feature</a:t>
                </a:r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sz="2200" b="1" dirty="0">
                  <a:latin typeface="IBM Plex Sans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, have correspond </a:t>
                </a:r>
                <a:r>
                  <a:rPr lang="en-US" sz="2200" b="1" dirty="0">
                    <a:latin typeface="IBM Plex Sans" charset="0"/>
                    <a:ea typeface="IBM Plex Sans" charset="0"/>
                    <a:cs typeface="IBM Plex Sans" charset="0"/>
                  </a:rPr>
                  <a:t>instance</a:t>
                </a:r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2200" b="1" dirty="0">
                    <a:latin typeface="IBM Plex Sans" charset="0"/>
                    <a:ea typeface="IBM Plex Sans" charset="0"/>
                    <a:cs typeface="IBM Plex Sans" charset="0"/>
                  </a:rPr>
                  <a:t>factor</a:t>
                </a:r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vectors: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200" b="1" dirty="0"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sz="2200" b="1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/>
                <a:endParaRPr lang="en-US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 algn="l">
                  <a:buFont typeface="Wingdings" pitchFamily="2" charset="2"/>
                  <a:buChar char="Ø"/>
                </a:pPr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Cosine 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s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 </m:t>
                    </m:r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|||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200" dirty="0">
                    <a:latin typeface="IBM Plex Sans" charset="0"/>
                    <a:ea typeface="IBM Plex Sans" charset="0"/>
                    <a:cs typeface="IBM Plex Sans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1,2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…,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−1, 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2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𝑑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𝑟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D</m:t>
                    </m:r>
                    <m:r>
                      <a:rPr lang="en-US" sz="2200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1,2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…,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−1, 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b="1" dirty="0"/>
                  <a:t>CosineSimilarity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/>
                  <a:t>EuclideanDistance</a:t>
                </a:r>
                <a:r>
                  <a:rPr lang="en-US" sz="2400" b="1" dirty="0"/>
                  <a:t> = 1 + s(S, D)</a:t>
                </a:r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2" y="2570900"/>
                <a:ext cx="11746141" cy="4017575"/>
              </a:xfrm>
              <a:prstGeom prst="rect">
                <a:avLst/>
              </a:prstGeom>
              <a:blipFill>
                <a:blip r:embed="rId5"/>
                <a:stretch>
                  <a:fillRect l="-1080" t="-1577" b="-5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90C822C-7F19-0462-5C9B-FBB79D19E8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83998D1-ED24-D79E-86A2-36B817D4D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4669B1-F811-DF3C-D330-2459918D40D5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6096000" y="3128195"/>
            <a:ext cx="0" cy="33984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740ECB-04E2-1AFD-6C15-5EA711AEA146}"/>
              </a:ext>
            </a:extLst>
          </p:cNvPr>
          <p:cNvSpPr txBox="1"/>
          <p:nvPr/>
        </p:nvSpPr>
        <p:spPr>
          <a:xfrm>
            <a:off x="7705206" y="318501"/>
            <a:ext cx="279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Weight Decay</a:t>
            </a:r>
            <a:endParaRPr lang="en-US" sz="36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031F6-023F-9952-4239-2E26041F3809}"/>
              </a:ext>
            </a:extLst>
          </p:cNvPr>
          <p:cNvSpPr txBox="1"/>
          <p:nvPr/>
        </p:nvSpPr>
        <p:spPr>
          <a:xfrm>
            <a:off x="1317007" y="318501"/>
            <a:ext cx="34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L2-Regularization</a:t>
            </a:r>
            <a:endParaRPr lang="en-US" sz="36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0862F-8F88-D281-E57E-6D556083AA28}"/>
              </a:ext>
            </a:extLst>
          </p:cNvPr>
          <p:cNvSpPr txBox="1"/>
          <p:nvPr/>
        </p:nvSpPr>
        <p:spPr>
          <a:xfrm>
            <a:off x="318470" y="1066092"/>
            <a:ext cx="11555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Similarity: </a:t>
            </a:r>
          </a:p>
          <a:p>
            <a:r>
              <a:rPr lang="en-US" sz="3200" dirty="0"/>
              <a:t>Add a contribution / regularization to the machine learning models to encourage the weights to be as small as possible to prevent overfitting.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683E-F691-8642-5B3E-99917A7D0B23}"/>
              </a:ext>
            </a:extLst>
          </p:cNvPr>
          <p:cNvSpPr txBox="1"/>
          <p:nvPr/>
        </p:nvSpPr>
        <p:spPr>
          <a:xfrm>
            <a:off x="6555469" y="3904145"/>
            <a:ext cx="5090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weight decay is added directly to the </a:t>
            </a:r>
            <a:r>
              <a:rPr lang="en-US" sz="3200" dirty="0">
                <a:solidFill>
                  <a:srgbClr val="FF0000"/>
                </a:solidFill>
              </a:rPr>
              <a:t>update rule</a:t>
            </a:r>
            <a:endParaRPr lang="en-US" sz="3200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267B69-40FC-79B9-17D5-2F2D51F2E6FC}"/>
              </a:ext>
            </a:extLst>
          </p:cNvPr>
          <p:cNvSpPr txBox="1"/>
          <p:nvPr/>
        </p:nvSpPr>
        <p:spPr>
          <a:xfrm>
            <a:off x="545916" y="3904145"/>
            <a:ext cx="5245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L2 regularization is added to the </a:t>
            </a:r>
            <a:r>
              <a:rPr lang="en-US" sz="3200" dirty="0">
                <a:solidFill>
                  <a:srgbClr val="FF0000"/>
                </a:solidFill>
              </a:rPr>
              <a:t>loss</a:t>
            </a:r>
            <a:endParaRPr lang="en-US" sz="3200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1F0A64F-E41F-E32A-44A6-E2451A1A9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DBC41B5-6794-BDAE-1DE6-B1379545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44D9A2-848F-31F2-68D5-D1B757F93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747"/>
              </p:ext>
            </p:extLst>
          </p:nvPr>
        </p:nvGraphicFramePr>
        <p:xfrm>
          <a:off x="0" y="1"/>
          <a:ext cx="12192000" cy="6863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7621">
                  <a:extLst>
                    <a:ext uri="{9D8B030D-6E8A-4147-A177-3AD203B41FA5}">
                      <a16:colId xmlns:a16="http://schemas.microsoft.com/office/drawing/2014/main" val="4039233016"/>
                    </a:ext>
                  </a:extLst>
                </a:gridCol>
                <a:gridCol w="541421">
                  <a:extLst>
                    <a:ext uri="{9D8B030D-6E8A-4147-A177-3AD203B41FA5}">
                      <a16:colId xmlns:a16="http://schemas.microsoft.com/office/drawing/2014/main" val="1238999813"/>
                    </a:ext>
                  </a:extLst>
                </a:gridCol>
                <a:gridCol w="3645569">
                  <a:extLst>
                    <a:ext uri="{9D8B030D-6E8A-4147-A177-3AD203B41FA5}">
                      <a16:colId xmlns:a16="http://schemas.microsoft.com/office/drawing/2014/main" val="2216039142"/>
                    </a:ext>
                  </a:extLst>
                </a:gridCol>
                <a:gridCol w="3577389">
                  <a:extLst>
                    <a:ext uri="{9D8B030D-6E8A-4147-A177-3AD203B41FA5}">
                      <a16:colId xmlns:a16="http://schemas.microsoft.com/office/drawing/2014/main" val="2539475548"/>
                    </a:ext>
                  </a:extLst>
                </a:gridCol>
              </a:tblGrid>
              <a:tr h="42509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Loss Plot with </a:t>
                      </a:r>
                      <a:r>
                        <a:rPr lang="en-US" sz="2000" b="1" dirty="0" err="1">
                          <a:solidFill>
                            <a:srgbClr val="FF0000"/>
                          </a:solidFill>
                        </a:rPr>
                        <a:t>n_factors</a:t>
                      </a:r>
                      <a:r>
                        <a:rPr lang="en-US" sz="2000" b="1" dirty="0"/>
                        <a:t>=5</a:t>
                      </a:r>
                    </a:p>
                    <a:p>
                      <a:pPr algn="ctr"/>
                      <a:r>
                        <a:rPr lang="en-US" sz="2000" b="1" dirty="0"/>
                        <a:t>(#pipelines=31; #instances=1325)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 of </a:t>
                      </a:r>
                      <a:r>
                        <a:rPr lang="en-US" sz="20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pipeline_factors</a:t>
                      </a:r>
                      <a:r>
                        <a:rPr lang="en-US" sz="2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2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instance_factors</a:t>
                      </a: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71084"/>
                  </a:ext>
                </a:extLst>
              </a:tr>
              <a:tr h="39087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L2 Reg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6554"/>
                  </a:ext>
                </a:extLst>
              </a:tr>
              <a:tr h="14066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SGD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pipeline</a:t>
                      </a:r>
                    </a:p>
                    <a:p>
                      <a:pPr algn="ctr"/>
                      <a:r>
                        <a:rPr lang="en-US" sz="20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899880"/>
                  </a:ext>
                </a:extLst>
              </a:tr>
              <a:tr h="15515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instance 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077034"/>
                  </a:ext>
                </a:extLst>
              </a:tr>
              <a:tr h="1467581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Adam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pipeline</a:t>
                      </a:r>
                    </a:p>
                    <a:p>
                      <a:pPr algn="ctr"/>
                      <a:r>
                        <a:rPr lang="en-US" sz="20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38727"/>
                  </a:ext>
                </a:extLst>
              </a:tr>
              <a:tr h="16162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instance 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523512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AA6E883-B18D-9F77-86C5-3ADBDC67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7" y="4085318"/>
            <a:ext cx="4129516" cy="279908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A9E6E5A-7218-F7EA-00DD-FAA02BD1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70" y="3775097"/>
            <a:ext cx="2028784" cy="149021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ED3F146-DBA7-93EF-7166-97E186DB4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399" y="5244277"/>
            <a:ext cx="2307687" cy="164012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D4BE1E0D-3DE6-4DFD-47F1-E7FAFB0DF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4" y="3775096"/>
            <a:ext cx="2028784" cy="1490215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9F41BC5-138B-093D-50BD-9BC1572DE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690" y="5265310"/>
            <a:ext cx="2207412" cy="1592689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EC4BF8E-F46F-785B-1DD2-253F1BCCD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0552" y="820264"/>
            <a:ext cx="1936727" cy="1422595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65FB54E8-AB82-9446-0CC7-74E1F31D68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140" y="2218125"/>
            <a:ext cx="2165550" cy="1562486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D965FA6-DF3C-B32A-7F1C-2F7A0E98E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05" y="1092864"/>
            <a:ext cx="3957120" cy="2682232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8B7FC887-25FD-63FB-49DF-A9EA7CD90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227" y="820264"/>
            <a:ext cx="1936727" cy="1422596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7F34E62B-B7F3-3AE6-2D06-5CC2AC48E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3824" y="2242859"/>
            <a:ext cx="2176516" cy="1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8686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SGD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Representation of instances based on two strongest PCA 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1BAA4A-6047-A037-E634-5E3A4E39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33" y="1024393"/>
            <a:ext cx="5445940" cy="583360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0F2DA9-4E90-CF4C-03E3-0787E44C7517}"/>
              </a:ext>
            </a:extLst>
          </p:cNvPr>
          <p:cNvSpPr/>
          <p:nvPr/>
        </p:nvSpPr>
        <p:spPr bwMode="auto">
          <a:xfrm rot="19172405">
            <a:off x="7690999" y="3847170"/>
            <a:ext cx="956474" cy="1832617"/>
          </a:xfrm>
          <a:prstGeom prst="roundRect">
            <a:avLst/>
          </a:prstGeom>
          <a:solidFill>
            <a:schemeClr val="accent5">
              <a:alpha val="38791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E38A2-81EC-6F9B-0F1F-878EE354C65A}"/>
              </a:ext>
            </a:extLst>
          </p:cNvPr>
          <p:cNvSpPr txBox="1"/>
          <p:nvPr/>
        </p:nvSpPr>
        <p:spPr>
          <a:xfrm>
            <a:off x="7740611" y="3941196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8DFB72-EF70-634A-552D-C13F0A888172}"/>
              </a:ext>
            </a:extLst>
          </p:cNvPr>
          <p:cNvSpPr/>
          <p:nvPr/>
        </p:nvSpPr>
        <p:spPr bwMode="auto">
          <a:xfrm rot="19224836">
            <a:off x="9811594" y="2647537"/>
            <a:ext cx="507791" cy="2119213"/>
          </a:xfrm>
          <a:prstGeom prst="roundRect">
            <a:avLst/>
          </a:prstGeom>
          <a:solidFill>
            <a:schemeClr val="accent3">
              <a:alpha val="32262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EBD35-2A54-EA34-8E6C-DF163C0FE80C}"/>
              </a:ext>
            </a:extLst>
          </p:cNvPr>
          <p:cNvSpPr txBox="1"/>
          <p:nvPr/>
        </p:nvSpPr>
        <p:spPr>
          <a:xfrm>
            <a:off x="9851176" y="3463572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7983929-3595-D725-CCF1-A3D006AE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15" y="1041653"/>
            <a:ext cx="5445940" cy="58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12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Adam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Representation of instances based on two strongest PCA 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328EC8D-9CF5-32B9-EA4E-F58BB99B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5" y="1045571"/>
            <a:ext cx="5426169" cy="5812429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6D5C3A3-C848-26B9-1C81-D3D58AF9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05" y="1045571"/>
            <a:ext cx="5426170" cy="58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42341"/>
              </p:ext>
            </p:extLst>
          </p:nvPr>
        </p:nvGraphicFramePr>
        <p:xfrm>
          <a:off x="0" y="-13063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Adam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Representation of instances based on two strongest PCA 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328EC8D-9CF5-32B9-EA4E-F58BB99B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5" y="1045571"/>
            <a:ext cx="5426169" cy="5812429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6D5C3A3-C848-26B9-1C81-D3D58AF9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05" y="1045571"/>
            <a:ext cx="5426170" cy="581243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1521194-2823-1585-6B98-F1A07215FA44}"/>
              </a:ext>
            </a:extLst>
          </p:cNvPr>
          <p:cNvSpPr/>
          <p:nvPr/>
        </p:nvSpPr>
        <p:spPr bwMode="auto">
          <a:xfrm rot="20709322">
            <a:off x="795714" y="2166377"/>
            <a:ext cx="3343826" cy="443723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9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B915C6-48C5-7CD8-6A14-2FD5D317E61D}"/>
              </a:ext>
            </a:extLst>
          </p:cNvPr>
          <p:cNvSpPr/>
          <p:nvPr/>
        </p:nvSpPr>
        <p:spPr bwMode="auto">
          <a:xfrm rot="20709322">
            <a:off x="2675325" y="1763117"/>
            <a:ext cx="2676142" cy="4503697"/>
          </a:xfrm>
          <a:prstGeom prst="roundRect">
            <a:avLst/>
          </a:prstGeom>
          <a:solidFill>
            <a:srgbClr val="EAB00C">
              <a:alpha val="59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0EEAFC4-E27D-FDD4-9FE3-A8FE48EA29D5}"/>
              </a:ext>
            </a:extLst>
          </p:cNvPr>
          <p:cNvSpPr/>
          <p:nvPr/>
        </p:nvSpPr>
        <p:spPr bwMode="auto">
          <a:xfrm rot="20709322">
            <a:off x="1056569" y="4428961"/>
            <a:ext cx="1072705" cy="2280985"/>
          </a:xfrm>
          <a:prstGeom prst="roundRect">
            <a:avLst/>
          </a:prstGeom>
          <a:solidFill>
            <a:schemeClr val="accent5">
              <a:alpha val="38791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1FFBC1-8248-E279-136B-7E6E53DAE88E}"/>
              </a:ext>
            </a:extLst>
          </p:cNvPr>
          <p:cNvSpPr/>
          <p:nvPr/>
        </p:nvSpPr>
        <p:spPr bwMode="auto">
          <a:xfrm rot="20709322">
            <a:off x="5052565" y="3990580"/>
            <a:ext cx="495756" cy="1407336"/>
          </a:xfrm>
          <a:prstGeom prst="roundRect">
            <a:avLst/>
          </a:prstGeom>
          <a:solidFill>
            <a:schemeClr val="accent3">
              <a:alpha val="32262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91C07C-3299-A208-5EA6-56B620E03216}"/>
              </a:ext>
            </a:extLst>
          </p:cNvPr>
          <p:cNvSpPr/>
          <p:nvPr/>
        </p:nvSpPr>
        <p:spPr bwMode="auto">
          <a:xfrm rot="19863567">
            <a:off x="7168085" y="2648007"/>
            <a:ext cx="743538" cy="1085491"/>
          </a:xfrm>
          <a:prstGeom prst="ellipse">
            <a:avLst/>
          </a:prstGeom>
          <a:solidFill>
            <a:srgbClr val="FF0000">
              <a:alpha val="35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5860DA-BFE1-4CC4-F4BA-C65CBE4949EB}"/>
              </a:ext>
            </a:extLst>
          </p:cNvPr>
          <p:cNvSpPr/>
          <p:nvPr/>
        </p:nvSpPr>
        <p:spPr bwMode="auto">
          <a:xfrm rot="3147068">
            <a:off x="9566637" y="4006706"/>
            <a:ext cx="1747440" cy="2848024"/>
          </a:xfrm>
          <a:prstGeom prst="ellipse">
            <a:avLst/>
          </a:prstGeom>
          <a:solidFill>
            <a:schemeClr val="accent5">
              <a:alpha val="42919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AEA32E-F0D8-DF14-6BD4-166142D67C45}"/>
              </a:ext>
            </a:extLst>
          </p:cNvPr>
          <p:cNvSpPr txBox="1"/>
          <p:nvPr/>
        </p:nvSpPr>
        <p:spPr>
          <a:xfrm>
            <a:off x="5057775" y="4329613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861BC5-C7F5-55EF-A248-D34D6BB4C9FE}"/>
              </a:ext>
            </a:extLst>
          </p:cNvPr>
          <p:cNvSpPr txBox="1"/>
          <p:nvPr/>
        </p:nvSpPr>
        <p:spPr>
          <a:xfrm>
            <a:off x="4163421" y="2381751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1F2DA6-8B16-9646-3F41-7C3DFDA81931}"/>
              </a:ext>
            </a:extLst>
          </p:cNvPr>
          <p:cNvSpPr txBox="1"/>
          <p:nvPr/>
        </p:nvSpPr>
        <p:spPr>
          <a:xfrm>
            <a:off x="1242779" y="2966526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50E69-976D-21FD-8C66-CF73E4D892AF}"/>
              </a:ext>
            </a:extLst>
          </p:cNvPr>
          <p:cNvSpPr txBox="1"/>
          <p:nvPr/>
        </p:nvSpPr>
        <p:spPr>
          <a:xfrm>
            <a:off x="1421154" y="5008943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DF0432-2C5E-B034-5326-4671F7CC4FA3}"/>
              </a:ext>
            </a:extLst>
          </p:cNvPr>
          <p:cNvSpPr txBox="1"/>
          <p:nvPr/>
        </p:nvSpPr>
        <p:spPr>
          <a:xfrm>
            <a:off x="7325540" y="2952237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285E9-D111-9FF3-A62D-AC6DE47C3424}"/>
              </a:ext>
            </a:extLst>
          </p:cNvPr>
          <p:cNvSpPr txBox="1"/>
          <p:nvPr/>
        </p:nvSpPr>
        <p:spPr>
          <a:xfrm>
            <a:off x="10010457" y="4622000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5417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903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SGD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(x, y) =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instance_bias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avg_predictions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40BECCFB-0BB6-3E82-5919-96FAF560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4" y="1013176"/>
            <a:ext cx="5334852" cy="5844823"/>
          </a:xfrm>
          <a:prstGeom prst="rect">
            <a:avLst/>
          </a:prstGeom>
        </p:spPr>
      </p:pic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CFD46F8B-ED74-20EA-5F91-7ED8B1E3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5" y="1013175"/>
            <a:ext cx="5334852" cy="58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1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FA97126-045D-0B1C-BAAF-C1B4D10A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6004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4372700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504743188"/>
                    </a:ext>
                  </a:extLst>
                </a:gridCol>
              </a:tblGrid>
              <a:tr h="4768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Adam Optimizer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: (x, y) =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instance_bias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avg_predictions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13197"/>
                  </a:ext>
                </a:extLst>
              </a:tr>
              <a:tr h="526141">
                <a:tc>
                  <a:txBody>
                    <a:bodyPr/>
                    <a:lstStyle/>
                    <a:p>
                      <a:pPr marL="0" marR="0" lvl="0" indent="0" algn="ctr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L2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26582"/>
                  </a:ext>
                </a:extLst>
              </a:tr>
              <a:tr h="58550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00173"/>
                  </a:ext>
                </a:extLst>
              </a:tr>
            </a:tbl>
          </a:graphicData>
        </a:graphic>
      </p:graphicFrame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1FAC1D7-FB7E-EA57-C0CB-672FE9C1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6" y="1013177"/>
            <a:ext cx="5334852" cy="5844823"/>
          </a:xfrm>
          <a:prstGeom prst="rect">
            <a:avLst/>
          </a:prstGeom>
        </p:spPr>
      </p:pic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3BDAB73-ED76-46CB-34D0-7F1470D2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4" y="1013177"/>
            <a:ext cx="5334852" cy="58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3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AB87-809D-B4A7-6D7D-F080CF17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37" y="1866326"/>
            <a:ext cx="10550300" cy="2716283"/>
          </a:xfrm>
        </p:spPr>
        <p:txBody>
          <a:bodyPr anchor="t">
            <a:normAutofit/>
          </a:bodyPr>
          <a:lstStyle/>
          <a:p>
            <a:pPr algn="ctr"/>
            <a:br>
              <a:rPr lang="en-US" sz="3200" b="1" dirty="0"/>
            </a:br>
            <a:br>
              <a:rPr lang="en-US" sz="3200" b="1" dirty="0"/>
            </a:br>
            <a:r>
              <a:rPr lang="en-US" sz="6000" b="1" dirty="0"/>
              <a:t>Multiple Datasets Case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034CC18-E3D3-1B20-3899-A541C2EFC4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18149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4E66499B-B60E-21D1-E166-4268A04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97036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58DA817-1993-CBFE-2891-191E522F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6" cy="593784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Multiple Classification Datasets: </a:t>
            </a:r>
            <a:r>
              <a:rPr lang="en-US" sz="2000" b="1" dirty="0">
                <a:hlinkClick r:id="rId2"/>
              </a:rPr>
              <a:t>Penn Machine Learning Benchmarks</a:t>
            </a:r>
            <a:endParaRPr lang="en-US" sz="2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1B24AF-1997-B910-E215-996F90DDE6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5475"/>
            <a:ext cx="5380383" cy="5380383"/>
          </a:xfrm>
        </p:spPr>
      </p:pic>
      <p:sp>
        <p:nvSpPr>
          <p:cNvPr id="11" name="Down Arrow Callout 10">
            <a:extLst>
              <a:ext uri="{FF2B5EF4-FFF2-40B4-BE49-F238E27FC236}">
                <a16:creationId xmlns:a16="http://schemas.microsoft.com/office/drawing/2014/main" id="{5E72B96D-64A0-B20D-D1E0-95838D25152C}"/>
              </a:ext>
            </a:extLst>
          </p:cNvPr>
          <p:cNvSpPr/>
          <p:nvPr/>
        </p:nvSpPr>
        <p:spPr bwMode="auto">
          <a:xfrm>
            <a:off x="5404856" y="1041073"/>
            <a:ext cx="6506728" cy="1912246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Run SROM </a:t>
            </a:r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AutoClassification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on all 164 Classification datasets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Generate </a:t>
            </a:r>
            <a:r>
              <a:rPr lang="en-US" sz="1600" b="1" dirty="0">
                <a:solidFill>
                  <a:schemeClr val="tx1"/>
                </a:solidFill>
                <a:latin typeface="IBM Plex Sans" panose="020B0503050203000203" pitchFamily="34" charset="0"/>
              </a:rPr>
              <a:t>7478 distinct pipelines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for </a:t>
            </a:r>
            <a:r>
              <a:rPr lang="en-US" sz="1600" b="1" dirty="0">
                <a:solidFill>
                  <a:schemeClr val="tx1"/>
                </a:solidFill>
                <a:latin typeface="IBM Plex Sans" panose="020B0503050203000203" pitchFamily="34" charset="0"/>
              </a:rPr>
              <a:t>121 Classification datasets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For each datasets, use the generated pipelines do the predictions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1" name="Down Arrow Callout 20">
            <a:extLst>
              <a:ext uri="{FF2B5EF4-FFF2-40B4-BE49-F238E27FC236}">
                <a16:creationId xmlns:a16="http://schemas.microsoft.com/office/drawing/2014/main" id="{28CF8D05-07E6-AFE0-16A8-B784AC0D1E16}"/>
              </a:ext>
            </a:extLst>
          </p:cNvPr>
          <p:cNvSpPr/>
          <p:nvPr/>
        </p:nvSpPr>
        <p:spPr bwMode="auto">
          <a:xfrm>
            <a:off x="5380383" y="2954253"/>
            <a:ext cx="6506728" cy="1912246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 ⚬ </a:t>
            </a:r>
            <a:r>
              <a:rPr lang="en-US" b="1" dirty="0">
                <a:solidFill>
                  <a:schemeClr val="tx1"/>
                </a:solidFill>
              </a:rPr>
              <a:t>Optimize number of distinct pipelines among 121 datasets: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Each pipeline is only differed by the </a:t>
            </a:r>
            <a:r>
              <a:rPr lang="en-US" b="1" dirty="0">
                <a:solidFill>
                  <a:schemeClr val="tx1"/>
                </a:solidFill>
              </a:rPr>
              <a:t>step names</a:t>
            </a:r>
            <a:r>
              <a:rPr lang="en-US" sz="1600" dirty="0">
                <a:solidFill>
                  <a:schemeClr val="tx1"/>
                </a:solidFill>
              </a:rPr>
              <a:t>, ignore the difference</a:t>
            </a: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between parameter numbers / names / values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CE94A9-4621-1EF2-15C7-C214228AF633}"/>
              </a:ext>
            </a:extLst>
          </p:cNvPr>
          <p:cNvSpPr/>
          <p:nvPr/>
        </p:nvSpPr>
        <p:spPr bwMode="auto">
          <a:xfrm>
            <a:off x="5380384" y="4877719"/>
            <a:ext cx="6531200" cy="12966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121 distinct datasets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830 distinct pipelines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6"/>
                </a:solidFill>
              </a:rPr>
              <a:t>#Pipelines with (1 step, 2 steps, 3 steps, 4 steps) = (21, 805, 2, 2)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76 distinct steps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tx1"/>
              </a:solidFill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9F07768-243F-AB11-1643-FC567A3F99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2D72337-4BF2-92C9-B735-008E4F3DE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7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06FD91-7A7E-5030-E6FC-C3312B5FC6CB}"/>
              </a:ext>
            </a:extLst>
          </p:cNvPr>
          <p:cNvSpPr/>
          <p:nvPr/>
        </p:nvSpPr>
        <p:spPr bwMode="auto">
          <a:xfrm>
            <a:off x="6008922" y="1911927"/>
            <a:ext cx="6092032" cy="1710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5B3095-29C6-5901-3B25-B64796094485}"/>
              </a:ext>
            </a:extLst>
          </p:cNvPr>
          <p:cNvSpPr/>
          <p:nvPr/>
        </p:nvSpPr>
        <p:spPr bwMode="auto">
          <a:xfrm>
            <a:off x="6008921" y="3621974"/>
            <a:ext cx="6092029" cy="171004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4F0474-D684-B5B5-74CC-9C60B737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90" y="268223"/>
            <a:ext cx="5522976" cy="6115643"/>
          </a:xfrm>
        </p:spPr>
        <p:txBody>
          <a:bodyPr/>
          <a:lstStyle/>
          <a:p>
            <a:r>
              <a:rPr lang="en-US" sz="3200" b="1" dirty="0"/>
              <a:t>Introduction: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dirty="0"/>
              <a:t>we propose a new approach that:</a:t>
            </a:r>
            <a:br>
              <a:rPr lang="en-US" dirty="0"/>
            </a:br>
            <a:br>
              <a:rPr lang="en-US" dirty="0"/>
            </a:br>
            <a:r>
              <a:rPr lang="en-US" sz="2800" b="1" dirty="0"/>
              <a:t>⚬</a:t>
            </a:r>
            <a:r>
              <a:rPr lang="en-US" dirty="0"/>
              <a:t> Inspired by the </a:t>
            </a:r>
            <a:r>
              <a:rPr lang="en-US" b="1" dirty="0"/>
              <a:t>matrix-factorization</a:t>
            </a:r>
            <a:r>
              <a:rPr lang="en-US" dirty="0"/>
              <a:t> approaches in the recommender system to quickly recommend the </a:t>
            </a:r>
            <a:r>
              <a:rPr lang="en-US" b="1" dirty="0"/>
              <a:t>best pipeline </a:t>
            </a:r>
            <a:r>
              <a:rPr lang="en-US" dirty="0"/>
              <a:t>with assigned parameter values on a dataset that </a:t>
            </a:r>
            <a:r>
              <a:rPr lang="en-US" b="1" dirty="0"/>
              <a:t>has not been tried on</a:t>
            </a:r>
            <a:r>
              <a:rPr lang="en-US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b="1" dirty="0"/>
              <a:t>⚬ </a:t>
            </a:r>
            <a:r>
              <a:rPr lang="en-US" dirty="0"/>
              <a:t>In addition, our approach would help understand how different models/pipelines perform on different instances of </a:t>
            </a:r>
            <a:r>
              <a:rPr lang="en-US" b="1" dirty="0"/>
              <a:t>a dataset</a:t>
            </a:r>
            <a:r>
              <a:rPr lang="en-US" dirty="0"/>
              <a:t> or on </a:t>
            </a:r>
            <a:r>
              <a:rPr lang="en-US" b="1" dirty="0"/>
              <a:t>multiple datasets</a:t>
            </a:r>
            <a:r>
              <a:rPr lang="en-US" dirty="0"/>
              <a:t>.</a:t>
            </a:r>
            <a:br>
              <a:rPr lang="en-US" sz="1500" dirty="0"/>
            </a:b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6307FF38-9104-81E3-E9D2-41579D6A8B4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779641" y="268224"/>
                <a:ext cx="6471734" cy="6115642"/>
              </a:xfrm>
            </p:spPr>
            <p:txBody>
              <a:bodyPr/>
              <a:lstStyle/>
              <a:p>
                <a:r>
                  <a:rPr lang="en-US" sz="3200" b="1" dirty="0">
                    <a:solidFill>
                      <a:schemeClr val="tx1"/>
                    </a:solidFill>
                  </a:rPr>
                  <a:t>  Methodology Overview: </a:t>
                </a:r>
                <a:endParaRPr lang="en-US" sz="900" dirty="0"/>
              </a:p>
              <a:p>
                <a:r>
                  <a:rPr lang="en-US" sz="2400" dirty="0"/>
                  <a:t>   Focus on </a:t>
                </a:r>
                <a:r>
                  <a:rPr lang="en-US" sz="2400" dirty="0">
                    <a:solidFill>
                      <a:schemeClr val="tx1"/>
                    </a:solidFill>
                  </a:rPr>
                  <a:t>supervised ML algorithms:</a:t>
                </a:r>
                <a:endParaRPr lang="en-US" sz="2400" dirty="0"/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5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𝐶𝑙𝑎𝑠𝑠𝑖𝑓𝑖𝑐𝑎𝑡𝑖𝑜𝑛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𝑜𝑛𝑒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𝐴𝑢𝑡𝑜𝐶𝑙𝑎𝑠𝑠𝑖𝑓𝑖𝑐𝑎𝑡𝑖𝑜𝑛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𝑁𝑀𝐹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𝑑𝑒𝑐𝑜𝑚𝑝𝑜𝑠𝑖𝑡𝑖𝑜𝑛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𝑚𝑢𝑙𝑡𝑖𝑝𝑙𝑒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𝑑𝑎𝑡𝑎𝑠𝑒𝑡𝑠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𝐴𝑢𝑡𝑜𝐶𝑙𝑎𝑠𝑠𝑖𝑓𝑖𝑐𝑎𝑡𝑖𝑜𝑛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3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𝑵𝑴𝑭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𝑷𝑪𝑨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𝒅𝒆𝒄𝒐𝒎𝒑𝒐𝒔𝒊𝒕𝒊𝒐𝒏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𝑅𝑒𝑔𝑟𝑒𝑠𝑠𝑖𝑜𝑛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𝑜𝑛𝑒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𝐴𝑢𝑡𝑜𝑅𝑒𝑔𝑟𝑒𝑠𝑠𝑖𝑜𝑛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𝑁𝑀𝐹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𝑑𝑒𝑐𝑜𝑚𝑝𝑜𝑠𝑖𝑡𝑖𝑜𝑛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𝑚𝑢𝑙𝑡𝑖𝑝𝑙𝑒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𝑑𝑎𝑡𝑎𝑠𝑒𝑡𝑠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𝑅𝑢𝑛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𝑆𝑅𝑂𝑀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𝐴𝑢𝑡𝑜𝑅𝑒𝑔𝑟𝑒𝑠𝑠𝑖𝑜𝑛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𝐶𝑜𝑛𝑠𝑡𝑟𝑢𝑐𝑡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3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𝑡𝑒𝑛𝑠𝑜𝑟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𝑁𝑀𝐹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𝑃𝐶𝐴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𝑑𝑒𝑐𝑜𝑚𝑝𝑜𝑠𝑖𝑡𝑖𝑜𝑛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6307FF38-9104-81E3-E9D2-41579D6A8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779641" y="268224"/>
                <a:ext cx="6471734" cy="6115642"/>
              </a:xfrm>
              <a:blipFill>
                <a:blip r:embed="rId3"/>
                <a:stretch>
                  <a:fillRect l="-980" t="-2282" b="-24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72611-EB89-1112-7EA4-72E8B0B1C540}"/>
              </a:ext>
            </a:extLst>
          </p:cNvPr>
          <p:cNvCxnSpPr>
            <a:cxnSpLocks/>
          </p:cNvCxnSpPr>
          <p:nvPr/>
        </p:nvCxnSpPr>
        <p:spPr bwMode="auto">
          <a:xfrm>
            <a:off x="5791202" y="166255"/>
            <a:ext cx="0" cy="62176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43C3A49-9E61-6214-B39D-13C3C4BBA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E36DC5A-E7C6-31FA-53D8-FFCF2DD72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2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2ACCF59-F653-2B90-6FBF-DF5E51DD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20724"/>
            <a:ext cx="5522976" cy="5953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Sparse Tens</a:t>
            </a:r>
            <a:r>
              <a:rPr lang="en-US" sz="3200" b="1" dirty="0"/>
              <a:t>or</a:t>
            </a:r>
            <a:endParaRPr lang="en-US" sz="3200" b="1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4838E55-D989-4999-D79B-A303D2059993}"/>
              </a:ext>
            </a:extLst>
          </p:cNvPr>
          <p:cNvSpPr/>
          <p:nvPr/>
        </p:nvSpPr>
        <p:spPr bwMode="auto">
          <a:xfrm>
            <a:off x="6388608" y="901700"/>
            <a:ext cx="5498592" cy="50927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  <a:latin typeface="IBM Plex Sans" panose="020B0503050203000203" pitchFamily="34" charset="0"/>
              </a:rPr>
              <a:t>Examples from SROM output: 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b="1" i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binarize=0.75,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alpha=0.001, binarize=0.9,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learning_rate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=0.5,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n_estimators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=500,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random_state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=42)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])]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074876-539A-6ADA-5763-BEA574C33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02139"/>
              </p:ext>
            </p:extLst>
          </p:nvPr>
        </p:nvGraphicFramePr>
        <p:xfrm>
          <a:off x="720090" y="1417321"/>
          <a:ext cx="5083298" cy="47676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2118">
                  <a:extLst>
                    <a:ext uri="{9D8B030D-6E8A-4147-A177-3AD203B41FA5}">
                      <a16:colId xmlns:a16="http://schemas.microsoft.com/office/drawing/2014/main" val="2336296583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4258607153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3689698860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3817888905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2738450056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1177683862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689372705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2380970987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220100808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1206762319"/>
                    </a:ext>
                  </a:extLst>
                </a:gridCol>
                <a:gridCol w="462118">
                  <a:extLst>
                    <a:ext uri="{9D8B030D-6E8A-4147-A177-3AD203B41FA5}">
                      <a16:colId xmlns:a16="http://schemas.microsoft.com/office/drawing/2014/main" val="1634241554"/>
                    </a:ext>
                  </a:extLst>
                </a:gridCol>
              </a:tblGrid>
              <a:tr h="340549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312254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8080"/>
                        </a:highlight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79643207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500278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91829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70373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28339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998869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922307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45267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953288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87570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738372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05105"/>
                  </a:ext>
                </a:extLst>
              </a:tr>
              <a:tr h="3405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3943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34CD71-F725-72B2-7DA3-B407E60C4039}"/>
              </a:ext>
            </a:extLst>
          </p:cNvPr>
          <p:cNvSpPr txBox="1"/>
          <p:nvPr/>
        </p:nvSpPr>
        <p:spPr>
          <a:xfrm rot="16200000">
            <a:off x="-322350" y="1943070"/>
            <a:ext cx="1451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PipelineID</a:t>
            </a:r>
            <a:endParaRPr lang="en-US" sz="2000" b="1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3196F-B8A7-B38A-0937-F862541F0191}"/>
              </a:ext>
            </a:extLst>
          </p:cNvPr>
          <p:cNvSpPr txBox="1"/>
          <p:nvPr/>
        </p:nvSpPr>
        <p:spPr>
          <a:xfrm>
            <a:off x="627540" y="901700"/>
            <a:ext cx="1451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DatasetID</a:t>
            </a:r>
            <a:endParaRPr lang="en-US" sz="2000" b="1" dirty="0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DCF01-F164-493E-6D0D-19DE8F68EC51}"/>
              </a:ext>
            </a:extLst>
          </p:cNvPr>
          <p:cNvCxnSpPr/>
          <p:nvPr/>
        </p:nvCxnSpPr>
        <p:spPr bwMode="auto">
          <a:xfrm flipH="1">
            <a:off x="1188720" y="1897380"/>
            <a:ext cx="5199888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F3F62-8585-D76B-FB97-F6B1108A456C}"/>
              </a:ext>
            </a:extLst>
          </p:cNvPr>
          <p:cNvCxnSpPr>
            <a:cxnSpLocks/>
          </p:cNvCxnSpPr>
          <p:nvPr/>
        </p:nvCxnSpPr>
        <p:spPr bwMode="auto">
          <a:xfrm flipH="1">
            <a:off x="2571750" y="3021330"/>
            <a:ext cx="3816858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801FD24-C126-AFFB-532A-EE1E01E8F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7283BF-477F-1151-C395-D24C0B42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855785"/>
                <a:ext cx="11218985" cy="5138614"/>
              </a:xfrm>
            </p:spPr>
            <p:txBody>
              <a:bodyPr anchor="t">
                <a:normAutofit/>
              </a:bodyPr>
              <a:lstStyle/>
              <a:p>
                <a:pPr algn="ctr"/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4000" b="1" dirty="0"/>
                  <a:t>Objective Function:</a:t>
                </a:r>
                <a:br>
                  <a:rPr lang="en-US" sz="4000" b="1" dirty="0"/>
                </a:br>
                <a:r>
                  <a:rPr lang="en-US" sz="3200" b="1" dirty="0"/>
                  <a:t> </a:t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b="1" dirty="0"/>
                  <a:t>Regularization Penalty: 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L2, L1+L2</a:t>
                </a:r>
                <a:br>
                  <a:rPr lang="en-US" sz="3200" dirty="0">
                    <a:solidFill>
                      <a:schemeClr val="accent3"/>
                    </a:solidFill>
                  </a:rPr>
                </a:br>
                <a:r>
                  <a:rPr lang="en-US" sz="2800" dirty="0"/>
                  <a:t>(without similarity term)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855785"/>
                <a:ext cx="11218985" cy="51386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FF2B8-B89A-45CE-02D3-0DBEF3177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3D44F1B9-7094-46D5-05E5-E5F3C698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44D9A2-848F-31F2-68D5-D1B757F93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9335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345">
                  <a:extLst>
                    <a:ext uri="{9D8B030D-6E8A-4147-A177-3AD203B41FA5}">
                      <a16:colId xmlns:a16="http://schemas.microsoft.com/office/drawing/2014/main" val="4039233016"/>
                    </a:ext>
                  </a:extLst>
                </a:gridCol>
                <a:gridCol w="769655">
                  <a:extLst>
                    <a:ext uri="{9D8B030D-6E8A-4147-A177-3AD203B41FA5}">
                      <a16:colId xmlns:a16="http://schemas.microsoft.com/office/drawing/2014/main" val="12389998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60391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69357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39475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2621814"/>
                    </a:ext>
                  </a:extLst>
                </a:gridCol>
              </a:tblGrid>
              <a:tr h="738946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Loss Plot with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n_factors</a:t>
                      </a:r>
                      <a:r>
                        <a:rPr lang="en-US" sz="2400" b="1" dirty="0"/>
                        <a:t>=3</a:t>
                      </a:r>
                    </a:p>
                    <a:p>
                      <a:pPr algn="ctr" rtl="0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L1_lambda=5e-4</a:t>
                      </a:r>
                      <a:endParaRPr lang="en-US" sz="1600" b="0" dirty="0">
                        <a:effectLst/>
                      </a:endParaRPr>
                    </a:p>
                    <a:p>
                      <a:pPr algn="ctr" rtl="0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L2_lambda=5e-4</a:t>
                      </a:r>
                      <a:endParaRPr lang="en-US" sz="1600" b="0" dirty="0">
                        <a:effectLst/>
                      </a:endParaRPr>
                    </a:p>
                    <a:p>
                      <a:pPr algn="ctr" rtl="0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wd=5</a:t>
                      </a:r>
                      <a:endParaRPr lang="en-US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 of </a:t>
                      </a:r>
                      <a:r>
                        <a:rPr lang="en-US" sz="24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dataset_factors</a:t>
                      </a:r>
                      <a:r>
                        <a:rPr 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sz="2400" b="1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pipeline_factors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71084"/>
                  </a:ext>
                </a:extLst>
              </a:tr>
              <a:tr h="499989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L2 Reg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L1+L2 Reg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6554"/>
                  </a:ext>
                </a:extLst>
              </a:tr>
              <a:tr h="14047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SGD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dataset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  <a:endParaRPr lang="en-US" b="1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899880"/>
                  </a:ext>
                </a:extLst>
              </a:tr>
              <a:tr h="14047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pipeline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077034"/>
                  </a:ext>
                </a:extLst>
              </a:tr>
              <a:tr h="14047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Adam 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dataset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  <a:endParaRPr lang="en-US" sz="2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38727"/>
                  </a:ext>
                </a:extLst>
              </a:tr>
              <a:tr h="14047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pipeline</a:t>
                      </a:r>
                    </a:p>
                    <a:p>
                      <a:pPr algn="ctr"/>
                      <a:r>
                        <a:rPr lang="en-US" sz="2400" b="1" dirty="0"/>
                        <a:t>factors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523512"/>
                  </a:ext>
                </a:extLst>
              </a:tr>
            </a:tbl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AB177EF-4321-1266-2B2A-117FE97C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7040"/>
            <a:ext cx="3260785" cy="223517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F9DC325-DC34-5BBB-6983-2A60F46B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96801"/>
            <a:ext cx="3260785" cy="223517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A9501EF-C19B-8F29-A81B-CBDD1AE8D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66" y="4071078"/>
            <a:ext cx="1871453" cy="137465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1FCA45C-5E2C-EACA-EE94-F2B91EDF8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302" y="5464538"/>
            <a:ext cx="1905217" cy="137465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D79066D-BE83-64A5-72F6-A6BBDADA9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298" y="4038686"/>
            <a:ext cx="1940237" cy="1407042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9EEF11BF-DE5A-CBB2-6781-E7930B692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532" y="5464093"/>
            <a:ext cx="1940236" cy="1375540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BE9BF28C-7EF8-4FE2-E8CB-94AA5C8EF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016" y="4071078"/>
            <a:ext cx="1939009" cy="1399032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82B999BA-0509-B6C1-AF69-4AB92BDF3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7781" y="5483350"/>
            <a:ext cx="1905217" cy="1374650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725A732A-4F55-7CCE-44A6-784E832C2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4306" y="4071078"/>
            <a:ext cx="1905218" cy="1399451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A646FF4E-DFA2-5334-03AF-D01DD2A2D2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8777" y="5467584"/>
            <a:ext cx="1936513" cy="1397231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5F820575-68A6-64FC-5770-17F7C422A8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3499" y="1262163"/>
            <a:ext cx="1871453" cy="137465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3DD2CB9B-383E-4A7F-859A-02E22C2310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8067" y="2684057"/>
            <a:ext cx="1871453" cy="1350289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EE6AF391-BE87-F5D6-C746-C2963CC731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3298" y="1268614"/>
            <a:ext cx="1910679" cy="1368200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A210C31C-F725-6AB2-1F53-7165885218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43298" y="2664036"/>
            <a:ext cx="1913074" cy="1356284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A5DB5EF3-FF4D-91A9-93FA-4E6C456952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7781" y="1248068"/>
            <a:ext cx="1910679" cy="1403463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EAD18F5C-7DC0-9E82-612B-613CB2EF93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93547" y="2651530"/>
            <a:ext cx="1916534" cy="1382815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C535DE8B-1A47-2683-295A-82710964EB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24542" y="1248068"/>
            <a:ext cx="1905217" cy="1399450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C2E324EC-1942-0970-BEFF-D768C06D30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40309" y="2669055"/>
            <a:ext cx="1871453" cy="13502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875B15-4B30-C1D9-EFC5-2CE76FCB53E2}"/>
              </a:ext>
            </a:extLst>
          </p:cNvPr>
          <p:cNvSpPr/>
          <p:nvPr/>
        </p:nvSpPr>
        <p:spPr bwMode="auto">
          <a:xfrm>
            <a:off x="8083298" y="4071078"/>
            <a:ext cx="2125480" cy="2760901"/>
          </a:xfrm>
          <a:prstGeom prst="roundRect">
            <a:avLst/>
          </a:prstGeom>
          <a:noFill/>
          <a:ln w="317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86744-37A4-4998-BE65-857B61AA7CCF}"/>
              </a:ext>
            </a:extLst>
          </p:cNvPr>
          <p:cNvSpPr/>
          <p:nvPr/>
        </p:nvSpPr>
        <p:spPr bwMode="auto">
          <a:xfrm>
            <a:off x="1685462" y="4596801"/>
            <a:ext cx="148281" cy="93824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E09F0-AE4B-8DCE-101F-96B62095548D}"/>
              </a:ext>
            </a:extLst>
          </p:cNvPr>
          <p:cNvSpPr txBox="1"/>
          <p:nvPr/>
        </p:nvSpPr>
        <p:spPr>
          <a:xfrm>
            <a:off x="1587920" y="4579405"/>
            <a:ext cx="34336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50" b="1" dirty="0">
                <a:latin typeface="IBM Plex Sans" charset="0"/>
                <a:ea typeface="IBM Plex Sans" charset="0"/>
                <a:cs typeface="IBM Plex Sans" charset="0"/>
              </a:rPr>
              <a:t>Adam</a:t>
            </a:r>
            <a:endParaRPr lang="en-US" sz="45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3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1851DD0-D737-45C0-AB16-1F2C17C0AB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0664043" cy="688208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4DD919-9A1E-7715-F1E7-94432FDA6691}"/>
              </a:ext>
            </a:extLst>
          </p:cNvPr>
          <p:cNvSpPr/>
          <p:nvPr/>
        </p:nvSpPr>
        <p:spPr bwMode="auto">
          <a:xfrm>
            <a:off x="983848" y="5081286"/>
            <a:ext cx="2222339" cy="1226917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D21093-B640-7017-7D30-8E99EAF4967D}"/>
              </a:ext>
            </a:extLst>
          </p:cNvPr>
          <p:cNvSpPr/>
          <p:nvPr/>
        </p:nvSpPr>
        <p:spPr bwMode="auto">
          <a:xfrm>
            <a:off x="3671104" y="916329"/>
            <a:ext cx="2995914" cy="808299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2D77E7-06B6-EB66-6213-C79837EB0547}"/>
              </a:ext>
            </a:extLst>
          </p:cNvPr>
          <p:cNvSpPr/>
          <p:nvPr/>
        </p:nvSpPr>
        <p:spPr bwMode="auto">
          <a:xfrm>
            <a:off x="6096000" y="5328212"/>
            <a:ext cx="4568042" cy="1226917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ACC25-9115-D813-1B1E-FDC9D7380A51}"/>
              </a:ext>
            </a:extLst>
          </p:cNvPr>
          <p:cNvSpPr txBox="1"/>
          <p:nvPr/>
        </p:nvSpPr>
        <p:spPr>
          <a:xfrm>
            <a:off x="954642" y="4373399"/>
            <a:ext cx="2590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Cluster1</a:t>
            </a:r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25 points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Avg acc</a:t>
            </a:r>
            <a:r>
              <a:rPr 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0.74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5D7FF-1DF6-8CAD-883E-A2860726C50B}"/>
              </a:ext>
            </a:extLst>
          </p:cNvPr>
          <p:cNvSpPr txBox="1"/>
          <p:nvPr/>
        </p:nvSpPr>
        <p:spPr>
          <a:xfrm>
            <a:off x="4004364" y="1709636"/>
            <a:ext cx="232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Cluster2: </a:t>
            </a:r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55 points</a:t>
            </a:r>
          </a:p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Avg acc:</a:t>
            </a: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0.83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5F2CB-279A-1171-333A-B9133CB414FB}"/>
              </a:ext>
            </a:extLst>
          </p:cNvPr>
          <p:cNvSpPr txBox="1"/>
          <p:nvPr/>
        </p:nvSpPr>
        <p:spPr>
          <a:xfrm>
            <a:off x="3766606" y="5603116"/>
            <a:ext cx="232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C</a:t>
            </a:r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luster3: </a:t>
            </a:r>
            <a:r>
              <a:rPr lang="en-US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24 points</a:t>
            </a:r>
          </a:p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Avg acc</a:t>
            </a: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0.75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0384D7-1879-3633-B0B3-B509D0239377}"/>
              </a:ext>
            </a:extLst>
          </p:cNvPr>
          <p:cNvSpPr/>
          <p:nvPr/>
        </p:nvSpPr>
        <p:spPr bwMode="auto">
          <a:xfrm>
            <a:off x="6222671" y="5388280"/>
            <a:ext cx="4441372" cy="796724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FCB470-6951-627F-608A-C33AE7A482F0}"/>
                  </a:ext>
                </a:extLst>
              </p:cNvPr>
              <p:cNvSpPr/>
              <p:nvPr/>
            </p:nvSpPr>
            <p:spPr bwMode="auto">
              <a:xfrm>
                <a:off x="7089569" y="819396"/>
                <a:ext cx="4869515" cy="42618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Case: 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Adam optimizer with wd=5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Only plot top 100 pipelines (by frequency), and add 4 pipelines with 3 or 4 steps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 err="1">
                    <a:solidFill>
                      <a:schemeClr val="tx1"/>
                    </a:solidFill>
                  </a:rPr>
                  <a:t>n_factors</a:t>
                </a:r>
                <a:r>
                  <a:rPr lang="en-US" dirty="0">
                    <a:solidFill>
                      <a:schemeClr val="tx1"/>
                    </a:solidFill>
                  </a:rPr>
                  <a:t>=3; PCA’s </a:t>
                </a:r>
                <a:r>
                  <a:rPr lang="en-US" dirty="0" err="1">
                    <a:solidFill>
                      <a:schemeClr val="tx1"/>
                    </a:solidFill>
                  </a:rPr>
                  <a:t>n_components</a:t>
                </a:r>
                <a:r>
                  <a:rPr lang="en-US" dirty="0">
                    <a:solidFill>
                      <a:schemeClr val="tx1"/>
                    </a:solidFill>
                  </a:rPr>
                  <a:t>=3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Observations: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 err="1">
                    <a:solidFill>
                      <a:schemeClr val="tx1"/>
                    </a:solidFill>
                  </a:rPr>
                  <a:t>n_factors</a:t>
                </a:r>
                <a:r>
                  <a:rPr lang="en-US" dirty="0">
                    <a:solidFill>
                      <a:schemeClr val="tx1"/>
                    </a:solidFill>
                  </a:rPr>
                  <a:t>=3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3 clusters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</a:t>
                </a:r>
                <a:r>
                  <a:rPr lang="en-US" dirty="0">
                    <a:solidFill>
                      <a:schemeClr val="tx1"/>
                    </a:solidFill>
                  </a:rPr>
                  <a:t> All pipelines with 1 steps are in </a:t>
                </a:r>
                <a:r>
                  <a:rPr lang="en-US" dirty="0">
                    <a:solidFill>
                      <a:srgbClr val="FF0000"/>
                    </a:solidFill>
                  </a:rPr>
                  <a:t>cluster1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</a:t>
                </a:r>
                <a:r>
                  <a:rPr lang="en-US" dirty="0">
                    <a:solidFill>
                      <a:schemeClr val="tx1"/>
                    </a:solidFill>
                  </a:rPr>
                  <a:t> All pipelines in </a:t>
                </a:r>
                <a:r>
                  <a:rPr lang="en-US" dirty="0">
                    <a:solidFill>
                      <a:srgbClr val="FF0000"/>
                    </a:solidFill>
                  </a:rPr>
                  <a:t>cluster2</a:t>
                </a:r>
                <a:r>
                  <a:rPr lang="en-US" dirty="0">
                    <a:solidFill>
                      <a:schemeClr val="tx1"/>
                    </a:solidFill>
                  </a:rPr>
                  <a:t> have 2 steps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⚬ </a:t>
                </a:r>
                <a:r>
                  <a:rPr lang="en-US" dirty="0">
                    <a:solidFill>
                      <a:schemeClr val="tx1"/>
                    </a:solidFill>
                  </a:rPr>
                  <a:t>Pipelines with 3 or 4 steps are all in </a:t>
                </a:r>
                <a:r>
                  <a:rPr lang="en-US" dirty="0">
                    <a:solidFill>
                      <a:srgbClr val="FF0000"/>
                    </a:solidFill>
                  </a:rPr>
                  <a:t>cluster3</a:t>
                </a:r>
                <a:endParaRPr lang="en-US" dirty="0">
                  <a:solidFill>
                    <a:srgbClr val="FF0000"/>
                  </a:solidFill>
                  <a:latin typeface="IBM Plex Sans" panose="020B0503050203000203" pitchFamily="34" charset="0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FCB470-6951-627F-608A-C33AE7A48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9569" y="819396"/>
                <a:ext cx="4869515" cy="4261889"/>
              </a:xfrm>
              <a:prstGeom prst="rect">
                <a:avLst/>
              </a:prstGeom>
              <a:blipFill>
                <a:blip r:embed="rId4"/>
                <a:stretch>
                  <a:fillRect l="-2344"/>
                </a:stretch>
              </a:blipFill>
              <a:ln w="19050"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7373F64-6F03-C441-554D-86B22EAE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1B1B2C1-D9ED-16A3-BD6C-8F8969789F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89569" y="210651"/>
            <a:ext cx="4986950" cy="3218350"/>
          </a:xfr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A7C25E-60FE-5916-BCA3-D7EED60F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4618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9F0183-6028-4B9E-8D1F-04108DBB8D9C}"/>
              </a:ext>
            </a:extLst>
          </p:cNvPr>
          <p:cNvSpPr/>
          <p:nvPr/>
        </p:nvSpPr>
        <p:spPr bwMode="auto">
          <a:xfrm>
            <a:off x="7089569" y="3429000"/>
            <a:ext cx="4869515" cy="2756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Cluster1 (25/25)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Average Accuracy: 0.74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All pipelines with 1 steps are in this cluster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CDC112-7322-4444-6AE1-AA6DCA5E4F01}"/>
              </a:ext>
            </a:extLst>
          </p:cNvPr>
          <p:cNvSpPr/>
          <p:nvPr/>
        </p:nvSpPr>
        <p:spPr bwMode="auto">
          <a:xfrm flipV="1">
            <a:off x="7544643" y="2562577"/>
            <a:ext cx="1023624" cy="616749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CF4C935-0E5F-CE7F-7DFE-8BB1C67D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0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E25C42-9671-FEFE-8759-E4C8B394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69" y="210651"/>
            <a:ext cx="4986950" cy="3218350"/>
          </a:xfrm>
          <a:prstGeom prst="rect">
            <a:avLst/>
          </a:prstGeom>
        </p:spPr>
      </p:pic>
      <p:pic>
        <p:nvPicPr>
          <p:cNvPr id="22" name="Picture 21" descr="Timeline&#10;&#10;Description automatically generated with low confidence">
            <a:extLst>
              <a:ext uri="{FF2B5EF4-FFF2-40B4-BE49-F238E27FC236}">
                <a16:creationId xmlns:a16="http://schemas.microsoft.com/office/drawing/2014/main" id="{45681155-37C8-4B44-04DB-F5AC97E6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8719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33EE7AC-ADBF-B2ED-814D-68A6D731F925}"/>
              </a:ext>
            </a:extLst>
          </p:cNvPr>
          <p:cNvSpPr/>
          <p:nvPr/>
        </p:nvSpPr>
        <p:spPr bwMode="auto">
          <a:xfrm>
            <a:off x="7089569" y="3429000"/>
            <a:ext cx="4869515" cy="2756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Cluster2 (49/55)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Average Accuracy: 0.83</a:t>
            </a:r>
            <a:endParaRPr lang="en-US" sz="2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All pipelines in this cluster have 2 steps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6F5161-7F2B-8E13-9063-9FFA6597FDE5}"/>
              </a:ext>
            </a:extLst>
          </p:cNvPr>
          <p:cNvSpPr/>
          <p:nvPr/>
        </p:nvSpPr>
        <p:spPr bwMode="auto">
          <a:xfrm>
            <a:off x="8867203" y="575734"/>
            <a:ext cx="1394397" cy="421794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BFD3594-523F-5344-0687-FC555B76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CA1028-13BE-7F9F-E9AB-5C5DAE115662}"/>
              </a:ext>
            </a:extLst>
          </p:cNvPr>
          <p:cNvSpPr/>
          <p:nvPr/>
        </p:nvSpPr>
        <p:spPr bwMode="auto">
          <a:xfrm>
            <a:off x="7089569" y="3429000"/>
            <a:ext cx="4869515" cy="27560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Cluster3 (21/24)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IBM Plex Sans" panose="020B0503050203000203" pitchFamily="34" charset="0"/>
              </a:rPr>
              <a:t>Average Accuracy: 0.75</a:t>
            </a:r>
            <a:endParaRPr lang="en-US" sz="2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Pipelines with 3 or 4 steps are in this cluster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 descr="Timeline&#10;&#10;Description automatically generated with low confidence">
            <a:extLst>
              <a:ext uri="{FF2B5EF4-FFF2-40B4-BE49-F238E27FC236}">
                <a16:creationId xmlns:a16="http://schemas.microsoft.com/office/drawing/2014/main" id="{421A8ABC-ACB0-FFD4-24E2-2A9BC888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65292" cy="6858000"/>
          </a:xfrm>
          <a:prstGeom prst="rect">
            <a:avLst/>
          </a:prstGeom>
        </p:spPr>
      </p:pic>
      <p:pic>
        <p:nvPicPr>
          <p:cNvPr id="21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B17551E-00AA-A67C-E157-F3362F3DE0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89569" y="210651"/>
            <a:ext cx="4986950" cy="3218350"/>
          </a:xfr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F12AC5-82B2-B23C-546E-3C8665CE1820}"/>
              </a:ext>
            </a:extLst>
          </p:cNvPr>
          <p:cNvSpPr/>
          <p:nvPr/>
        </p:nvSpPr>
        <p:spPr bwMode="auto">
          <a:xfrm>
            <a:off x="9928359" y="2690983"/>
            <a:ext cx="2148160" cy="54892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F04CD1F-9603-684A-79F8-599E0237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59F9D4-8696-A4D6-52CD-F71E38AA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398647" cy="6858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8EE005-C257-19CB-1784-CAC2CAB130A4}"/>
              </a:ext>
            </a:extLst>
          </p:cNvPr>
          <p:cNvSpPr/>
          <p:nvPr/>
        </p:nvSpPr>
        <p:spPr bwMode="auto">
          <a:xfrm>
            <a:off x="465045" y="2981269"/>
            <a:ext cx="986384" cy="447731"/>
          </a:xfrm>
          <a:prstGeom prst="round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D6F5E3-6C59-0A56-5D30-6B1188915D12}"/>
              </a:ext>
            </a:extLst>
          </p:cNvPr>
          <p:cNvSpPr/>
          <p:nvPr/>
        </p:nvSpPr>
        <p:spPr bwMode="auto">
          <a:xfrm>
            <a:off x="5833766" y="3068355"/>
            <a:ext cx="564880" cy="298960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0583EF-39C7-7DC7-9FDB-9392916CD4DC}"/>
              </a:ext>
            </a:extLst>
          </p:cNvPr>
          <p:cNvSpPr/>
          <p:nvPr/>
        </p:nvSpPr>
        <p:spPr bwMode="auto">
          <a:xfrm>
            <a:off x="1524000" y="3743269"/>
            <a:ext cx="1487714" cy="2759131"/>
          </a:xfrm>
          <a:prstGeom prst="round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2B73-3626-F18D-4303-A9B2A5AF2E13}"/>
              </a:ext>
            </a:extLst>
          </p:cNvPr>
          <p:cNvSpPr/>
          <p:nvPr/>
        </p:nvSpPr>
        <p:spPr bwMode="auto">
          <a:xfrm>
            <a:off x="6662057" y="796834"/>
            <a:ext cx="5297027" cy="53881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Case: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Adam optimizer with wd=5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Only plot top 100 pipelines (by frequency), and add 4 pipelines with 3 or 4 steps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 err="1">
                <a:solidFill>
                  <a:schemeClr val="tx1"/>
                </a:solidFill>
              </a:rPr>
              <a:t>n_factors</a:t>
            </a:r>
            <a:r>
              <a:rPr lang="en-US" sz="2000" dirty="0">
                <a:solidFill>
                  <a:schemeClr val="tx1"/>
                </a:solidFill>
              </a:rPr>
              <a:t>=3; PCA’s </a:t>
            </a:r>
            <a:r>
              <a:rPr lang="en-US" sz="2000" dirty="0" err="1">
                <a:solidFill>
                  <a:schemeClr val="tx1"/>
                </a:solidFill>
              </a:rPr>
              <a:t>n_components</a:t>
            </a:r>
            <a:r>
              <a:rPr lang="en-US" sz="2000" dirty="0">
                <a:solidFill>
                  <a:schemeClr val="tx1"/>
                </a:solidFill>
              </a:rPr>
              <a:t>=3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Observations: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</a:rPr>
              <a:t>Pipelines with 4 steps are in </a:t>
            </a:r>
            <a:r>
              <a:rPr lang="en-US" sz="2000" dirty="0">
                <a:solidFill>
                  <a:schemeClr val="accent3"/>
                </a:solidFill>
              </a:rPr>
              <a:t>cluster1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</a:rPr>
              <a:t>Pipelines with 3 steps are in </a:t>
            </a:r>
            <a:r>
              <a:rPr lang="en-US" sz="2000" dirty="0">
                <a:solidFill>
                  <a:schemeClr val="accent2"/>
                </a:solidFill>
              </a:rPr>
              <a:t>cluster2</a:t>
            </a:r>
            <a:endParaRPr lang="en-US" sz="2000" b="1" dirty="0">
              <a:solidFill>
                <a:schemeClr val="accent2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⚬ </a:t>
            </a:r>
            <a:r>
              <a:rPr lang="en-US" sz="2000" dirty="0">
                <a:solidFill>
                  <a:schemeClr val="tx1"/>
                </a:solidFill>
              </a:rPr>
              <a:t>Pipelines with 1 steps are in </a:t>
            </a:r>
            <a:r>
              <a:rPr lang="en-US" sz="2000" dirty="0">
                <a:solidFill>
                  <a:schemeClr val="accent5"/>
                </a:solidFill>
              </a:rPr>
              <a:t>cluster3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54FD9-9A1E-0A8C-A8EB-5AF2327E172F}"/>
              </a:ext>
            </a:extLst>
          </p:cNvPr>
          <p:cNvSpPr txBox="1"/>
          <p:nvPr/>
        </p:nvSpPr>
        <p:spPr>
          <a:xfrm>
            <a:off x="465045" y="264271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cluster1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0A4BD-4F0A-C290-AE07-1D1C6A4DF294}"/>
              </a:ext>
            </a:extLst>
          </p:cNvPr>
          <p:cNvSpPr txBox="1"/>
          <p:nvPr/>
        </p:nvSpPr>
        <p:spPr>
          <a:xfrm>
            <a:off x="5606122" y="272980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cluster2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DE4B40-1C2F-B422-BB9F-B1DFDB6D83CE}"/>
              </a:ext>
            </a:extLst>
          </p:cNvPr>
          <p:cNvSpPr txBox="1"/>
          <p:nvPr/>
        </p:nvSpPr>
        <p:spPr>
          <a:xfrm>
            <a:off x="544245" y="495355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5"/>
                </a:solidFill>
                <a:latin typeface="IBM Plex Sans" charset="0"/>
                <a:ea typeface="IBM Plex Sans" charset="0"/>
                <a:cs typeface="IBM Plex Sans" charset="0"/>
              </a:rPr>
              <a:t>cluster3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986C437-844F-D69E-31FE-764B5CCE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333747" cy="6761747"/>
              </a:xfrm>
            </p:spPr>
            <p:txBody>
              <a:bodyPr anchor="t">
                <a:normAutofit/>
              </a:bodyPr>
              <a:lstStyle/>
              <a:p>
                <a:pPr algn="ctr"/>
                <a:br>
                  <a:rPr lang="en-US" sz="3200" b="1" dirty="0"/>
                </a:br>
                <a:br>
                  <a:rPr lang="en-US" sz="3200" b="1" dirty="0"/>
                </a:b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4000" b="1" dirty="0"/>
                  <a:t>Objective Function:</a:t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en-US" sz="3200" b="1" dirty="0">
                    <a:solidFill>
                      <a:schemeClr val="accent2"/>
                    </a:solidFill>
                  </a:rPr>
                </a:br>
                <a:br>
                  <a:rPr lang="en-US" sz="3200" dirty="0"/>
                </a:br>
                <a:r>
                  <a:rPr lang="en-US" sz="2800" dirty="0"/>
                  <a:t>Regularization*: L2, L1+L2</a:t>
                </a:r>
                <a:br>
                  <a:rPr lang="en-US" sz="3200" dirty="0"/>
                </a:br>
                <a:r>
                  <a:rPr lang="en-US" sz="3200" b="1" dirty="0"/>
                  <a:t>Regularization Penalty:</a:t>
                </a:r>
                <a:br>
                  <a:rPr lang="en-US" sz="3200" dirty="0"/>
                </a:br>
                <a:r>
                  <a:rPr lang="en-US" sz="3200" dirty="0" err="1">
                    <a:solidFill>
                      <a:schemeClr val="accent3"/>
                    </a:solidFill>
                  </a:rPr>
                  <a:t>CCA_ScoreSimilarity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 + Regularization*</a:t>
                </a:r>
                <a:br>
                  <a:rPr lang="en-US" sz="3200" dirty="0">
                    <a:solidFill>
                      <a:schemeClr val="accent3"/>
                    </a:solidFill>
                  </a:rPr>
                </a:br>
                <a:r>
                  <a:rPr lang="en-US" sz="2800" dirty="0"/>
                  <a:t>(with similarity term)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333747" cy="67617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0AF0D-EF44-0972-0F78-93D6FB9AC1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E0D6A2B-CBAA-8072-F37C-8C2E3E95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2ACCF59-F653-2B90-6FBF-DF5E51DD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442651"/>
            <a:ext cx="11618816" cy="56132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600" b="1" dirty="0"/>
              <a:t>Canonical Correlation Analysis (CCA): </a:t>
            </a:r>
            <a:endParaRPr lang="en-US" sz="3600" b="1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14B5283-1622-D30C-42C8-7F2EC1A36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00C9A786-6FFF-944F-69F9-59024E99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3E6B40-17CA-7EF5-A54B-40310B19D7CC}"/>
                  </a:ext>
                </a:extLst>
              </p:cNvPr>
              <p:cNvSpPr txBox="1"/>
              <p:nvPr/>
            </p:nvSpPr>
            <p:spPr>
              <a:xfrm>
                <a:off x="304889" y="1418923"/>
                <a:ext cx="11594343" cy="364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IBM Plex Sans" charset="0"/>
                    <a:ea typeface="IBM Plex Sans" charset="0"/>
                    <a:cs typeface="IBM Plex Sans" charset="0"/>
                  </a:rPr>
                  <a:t>CCA model the correlations between </a:t>
                </a:r>
                <a:r>
                  <a:rPr lang="en-US" sz="3600" b="1" dirty="0">
                    <a:latin typeface="IBM Plex Sans" charset="0"/>
                    <a:ea typeface="IBM Plex Sans" charset="0"/>
                    <a:cs typeface="IBM Plex Sans" charset="0"/>
                  </a:rPr>
                  <a:t>two datasets</a:t>
                </a:r>
                <a:r>
                  <a:rPr lang="en-US" sz="3600" dirty="0">
                    <a:latin typeface="IBM Plex Sans" charset="0"/>
                    <a:ea typeface="IBM Plex Sans" charset="0"/>
                    <a:cs typeface="IBM Plex Sans" charset="0"/>
                  </a:rPr>
                  <a:t>:</a:t>
                </a:r>
              </a:p>
              <a:p>
                <a:endParaRPr lang="en-US" sz="24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IBM Plex Sans" charset="0"/>
                    <a:ea typeface="IBM Plex Sans" charset="0"/>
                    <a:cs typeface="IBM Plex Sans" charset="0"/>
                  </a:rPr>
                  <a:t>Focusing on a dependence relationship and model the two datasets in a regression-like manner: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>
                    <a:latin typeface="IBM Plex Sans" charset="0"/>
                    <a:ea typeface="IBM Plex Sans" charset="0"/>
                    <a:cs typeface="IBM Plex Sans" charset="0"/>
                  </a:rPr>
                  <a:t> as a function of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28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IBM Plex Sans" charset="0"/>
                    <a:ea typeface="IBM Plex Sans" charset="0"/>
                    <a:cs typeface="IBM Plex Sans" charset="0"/>
                  </a:rPr>
                  <a:t>Focusing on the exploration of the relationships between the two datasets without stating any dataset as the dependent or the independent variables</a:t>
                </a:r>
                <a:endParaRPr lang="en-US" sz="2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3E6B40-17CA-7EF5-A54B-40310B19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9" y="1418923"/>
                <a:ext cx="11594343" cy="3641766"/>
              </a:xfrm>
              <a:prstGeom prst="rect">
                <a:avLst/>
              </a:prstGeom>
              <a:blipFill>
                <a:blip r:embed="rId4"/>
                <a:stretch>
                  <a:fillRect l="-1643" t="-2431" b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53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2ACCF59-F653-2B90-6FBF-DF5E51DD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20724"/>
            <a:ext cx="5522976" cy="5953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Terminology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4838E55-D989-4999-D79B-A303D2059993}"/>
              </a:ext>
            </a:extLst>
          </p:cNvPr>
          <p:cNvSpPr/>
          <p:nvPr/>
        </p:nvSpPr>
        <p:spPr bwMode="auto">
          <a:xfrm>
            <a:off x="6388608" y="901700"/>
            <a:ext cx="5498592" cy="50927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  <a:latin typeface="IBM Plex Sans" panose="020B0503050203000203" pitchFamily="34" charset="0"/>
              </a:rPr>
              <a:t>Examples from SROM output: 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b="1" i="1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binarize=0.75,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BernoulliNB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alpha=0.001, binarize=0.9,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fit_prior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IBM Plex Sans" panose="020B0503050203000203" pitchFamily="34" charset="0"/>
              </a:rPr>
              <a:t>=False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</a:t>
            </a:r>
          </a:p>
          <a:p>
            <a:pPr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</a:pP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marL="171450" indent="-17145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Pipeline(steps=[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FeatureAgglomeration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'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’, </a:t>
            </a:r>
            <a:r>
              <a:rPr lang="en-US" sz="2000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AdaBoostClassifier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learning_rate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=0.5,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n_estimators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=500, </a:t>
            </a:r>
            <a:r>
              <a:rPr lang="en-US" sz="20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random_state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=42)</a:t>
            </a:r>
            <a:r>
              <a:rPr lang="en-US" sz="2000" b="1" dirty="0">
                <a:solidFill>
                  <a:schemeClr val="tx1"/>
                </a:solidFill>
                <a:latin typeface="IBM Plex Sans" panose="020B0503050203000203" pitchFamily="34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IBM Plex Sans" panose="020B0503050203000203" pitchFamily="34" charset="0"/>
              </a:rPr>
              <a:t>])]</a:t>
            </a: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D1C07B67-5D1C-C6FE-6523-335921619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30886"/>
              </p:ext>
            </p:extLst>
          </p:nvPr>
        </p:nvGraphicFramePr>
        <p:xfrm>
          <a:off x="280416" y="901700"/>
          <a:ext cx="5522976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54F52A-12DC-870E-396E-2E72F5F46FF2}"/>
              </a:ext>
            </a:extLst>
          </p:cNvPr>
          <p:cNvSpPr txBox="1"/>
          <p:nvPr/>
        </p:nvSpPr>
        <p:spPr>
          <a:xfrm>
            <a:off x="394716" y="1458057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Estimator: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5B392-2853-3CB4-741F-56E2BD6EDC6A}"/>
              </a:ext>
            </a:extLst>
          </p:cNvPr>
          <p:cNvSpPr txBox="1"/>
          <p:nvPr/>
        </p:nvSpPr>
        <p:spPr>
          <a:xfrm>
            <a:off x="394716" y="3247995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Pipeline</a:t>
            </a:r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0C55E-C222-F474-BEB5-444B8D3FE367}"/>
              </a:ext>
            </a:extLst>
          </p:cNvPr>
          <p:cNvSpPr txBox="1"/>
          <p:nvPr/>
        </p:nvSpPr>
        <p:spPr>
          <a:xfrm>
            <a:off x="394716" y="5076033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Step</a:t>
            </a:r>
            <a:r>
              <a:rPr lang="en-US" sz="2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: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57C678-2972-B9C7-B82A-143037312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25D5671-2396-2525-647C-B5E5FA284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9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/>
                <a:r>
                  <a:rPr lang="en-US" sz="3200" b="1" dirty="0"/>
                  <a:t>Objective Function: (multiple datasets)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/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highlight>
                            <a:srgbClr val="FFFF00"/>
                          </a:highlight>
                        </a:rPr>
                        <m:t>)</m:t>
                      </m:r>
                    </m:oMath>
                  </m:oMathPara>
                </a14:m>
                <a:br>
                  <a:rPr lang="en-US" dirty="0">
                    <a:highlight>
                      <a:srgbClr val="FFFF00"/>
                    </a:highlight>
                  </a:rPr>
                </a:br>
                <a:br>
                  <a:rPr lang="en-US" sz="2000" dirty="0">
                    <a:highlight>
                      <a:srgbClr val="FFFF00"/>
                    </a:highlight>
                  </a:rPr>
                </a:br>
                <a:r>
                  <a:rPr lang="en-US" sz="2800" b="1" dirty="0"/>
                  <a:t>Regularization*: </a:t>
                </a:r>
                <a:r>
                  <a:rPr lang="en-US" sz="2800" dirty="0"/>
                  <a:t>L2, L1+L2</a:t>
                </a:r>
                <a:br>
                  <a:rPr lang="en-US" sz="2800" dirty="0"/>
                </a:br>
                <a:r>
                  <a:rPr lang="en-US" sz="2800" b="1" dirty="0">
                    <a:highlight>
                      <a:srgbClr val="FFFF00"/>
                    </a:highlight>
                  </a:rPr>
                  <a:t>Regularization Penalty</a:t>
                </a:r>
                <a:r>
                  <a:rPr lang="en-US" sz="2800" b="1" dirty="0"/>
                  <a:t>: </a:t>
                </a:r>
                <a:r>
                  <a:rPr lang="en-US" sz="2800" dirty="0" err="1"/>
                  <a:t>CCA_ScoreSimilarity</a:t>
                </a:r>
                <a:r>
                  <a:rPr lang="en-US" sz="2800" dirty="0"/>
                  <a:t> + Regularization*</a:t>
                </a:r>
                <a:br>
                  <a:rPr lang="en-US" b="1" dirty="0"/>
                </a:b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F2E3F16-F620-2C3E-1779-1ACBBDB9E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570900"/>
              </a:xfrm>
              <a:blipFill>
                <a:blip r:embed="rId3"/>
                <a:stretch>
                  <a:fillRect l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/>
              <p:nvPr/>
            </p:nvSpPr>
            <p:spPr>
              <a:xfrm>
                <a:off x="212943" y="2879985"/>
                <a:ext cx="11746141" cy="281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IBM Plex Sans" charset="0"/>
                    <a:ea typeface="IBM Plex Sans" charset="0"/>
                    <a:cs typeface="IBM Plex Sans" charset="0"/>
                  </a:rPr>
                  <a:t>Similarity Term: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CCA_Score</a:t>
                </a:r>
                <a:endParaRPr lang="en-US" sz="2800" b="1" dirty="0">
                  <a:solidFill>
                    <a:srgbClr val="FF0000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800" b="1" dirty="0">
                    <a:latin typeface="IBM Plex Sans" charset="0"/>
                    <a:ea typeface="IBM Plex Sans" charset="0"/>
                    <a:cs typeface="IBM Plex Sans" charset="0"/>
                  </a:rPr>
                  <a:t>Goal: </a:t>
                </a:r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Similarity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↑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CCA_Score</a:t>
                </a:r>
                <a:r>
                  <a:rPr lang="en-US" sz="28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IBM Plex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↑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IBM Plex Sans" charset="0"/>
                  </a:rPr>
                  <a:t>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IBM Plex Sans" charset="0"/>
                  </a:rPr>
                  <a:t> are the datasets in the dataset space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IBM Plex Sans" charset="0"/>
                  </a:rPr>
                  <a:t> </a:t>
                </a:r>
              </a:p>
              <a:p>
                <a:pPr algn="l"/>
                <a:endParaRPr lang="en-US" sz="2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Acc score 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CCA</m:t>
                    </m:r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core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𝐶𝐶𝐴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𝐶𝐶𝐴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ADAA09-4D63-C9D8-4D23-6D68D04EA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" y="2879985"/>
                <a:ext cx="11746141" cy="2814232"/>
              </a:xfrm>
              <a:prstGeom prst="rect">
                <a:avLst/>
              </a:prstGeom>
              <a:blipFill>
                <a:blip r:embed="rId4"/>
                <a:stretch>
                  <a:fillRect l="-1080" t="-2242" b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AA0A416-DE63-41FC-AB56-CF8B8E3B42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EFF6E47-46E9-B2C5-62A3-6A741F14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4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C5CAC845-68D4-A551-C245-7912FB3D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4528"/>
            <a:ext cx="5905660" cy="6443472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57890AC-6A0F-787B-2049-310313E3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68" y="414528"/>
            <a:ext cx="5904832" cy="6443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7088B-8B2E-E316-25F7-7800E883BB8B}"/>
              </a:ext>
            </a:extLst>
          </p:cNvPr>
          <p:cNvSpPr txBox="1"/>
          <p:nvPr/>
        </p:nvSpPr>
        <p:spPr>
          <a:xfrm>
            <a:off x="4433157" y="0"/>
            <a:ext cx="340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Adam + Weight Decay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B157A7-B4FB-C68B-9106-2E6966D09962}"/>
              </a:ext>
            </a:extLst>
          </p:cNvPr>
          <p:cNvSpPr/>
          <p:nvPr/>
        </p:nvSpPr>
        <p:spPr bwMode="auto">
          <a:xfrm rot="2663916">
            <a:off x="8849428" y="441350"/>
            <a:ext cx="1062901" cy="6950388"/>
          </a:xfrm>
          <a:prstGeom prst="roundRect">
            <a:avLst/>
          </a:prstGeom>
          <a:solidFill>
            <a:srgbClr val="EAB00C">
              <a:alpha val="31065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69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07088B-8B2E-E316-25F7-7800E883BB8B}"/>
              </a:ext>
            </a:extLst>
          </p:cNvPr>
          <p:cNvSpPr txBox="1"/>
          <p:nvPr/>
        </p:nvSpPr>
        <p:spPr>
          <a:xfrm>
            <a:off x="168443" y="712694"/>
            <a:ext cx="4952196" cy="23942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(x, y) = (</a:t>
            </a:r>
            <a:r>
              <a:rPr lang="en-US" sz="2000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TSNE_factor</a:t>
            </a: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[0], </a:t>
            </a:r>
            <a:r>
              <a:rPr lang="en-US" sz="2000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TSNE_factor</a:t>
            </a: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[1])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b="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Observations: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Datasets with similar accuracy clustered together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Overall, in a y=x trend, and as accuracy increase y increase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EDECBE-77CA-7865-DC42-14AB9DFC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-610"/>
            <a:ext cx="7071360" cy="6859219"/>
          </a:xfrm>
          <a:prstGeom prst="rect">
            <a:avLst/>
          </a:prstGeom>
          <a:noFill/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14F47E-25A9-AFAD-A7C3-E975EC64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9069"/>
            <a:ext cx="5120640" cy="3568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D01F7D-0815-F97A-9BDA-87F42F584BBF}"/>
              </a:ext>
            </a:extLst>
          </p:cNvPr>
          <p:cNvSpPr txBox="1"/>
          <p:nvPr/>
        </p:nvSpPr>
        <p:spPr>
          <a:xfrm>
            <a:off x="168443" y="168443"/>
            <a:ext cx="4952198" cy="7424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 Clustering: </a:t>
            </a:r>
            <a:r>
              <a:rPr lang="en-US" sz="2600" b="1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n_factor</a:t>
            </a: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=40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135851-D134-DA97-329A-E75E650D7AE1}"/>
              </a:ext>
            </a:extLst>
          </p:cNvPr>
          <p:cNvCxnSpPr/>
          <p:nvPr/>
        </p:nvCxnSpPr>
        <p:spPr bwMode="auto">
          <a:xfrm flipV="1">
            <a:off x="5782235" y="605118"/>
            <a:ext cx="5876365" cy="5701553"/>
          </a:xfrm>
          <a:prstGeom prst="straightConnector1">
            <a:avLst/>
          </a:prstGeom>
          <a:ln w="28575">
            <a:prstDash val="dash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519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BF5C2ED-8A73-295D-9627-330BB378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7EB37B-1BA0-9302-621F-21F1006F19D0}"/>
              </a:ext>
            </a:extLst>
          </p:cNvPr>
          <p:cNvSpPr txBox="1"/>
          <p:nvPr/>
        </p:nvSpPr>
        <p:spPr>
          <a:xfrm>
            <a:off x="168443" y="195337"/>
            <a:ext cx="4952198" cy="5711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TSNE Clustering: </a:t>
            </a:r>
            <a:r>
              <a:rPr lang="en-US" sz="2600" b="1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n_factor</a:t>
            </a:r>
            <a:r>
              <a:rPr lang="en-US" sz="2600" b="1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=40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E44B-AFE2-9DC6-0E7F-D822FBC12F52}"/>
                  </a:ext>
                </a:extLst>
              </p:cNvPr>
              <p:cNvSpPr txBox="1"/>
              <p:nvPr/>
            </p:nvSpPr>
            <p:spPr>
              <a:xfrm>
                <a:off x="168443" y="910872"/>
                <a:ext cx="4952196" cy="4871363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rmAutofit fontScale="92500"/>
              </a:bodyPr>
              <a:lstStyle/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(x, y) = (</a:t>
                </a:r>
                <a:r>
                  <a:rPr lang="en-US" sz="20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TSNE_factor</a:t>
                </a: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[0], </a:t>
                </a:r>
                <a:r>
                  <a:rPr lang="en-US" sz="20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avg_accuracy</a:t>
                </a: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)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20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000" b="1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Observations: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Datasets with similar accuracy clustered together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Overall, in a y=x trend, and as accuracy increase y increase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20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20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000" b="1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Aside: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Result Analysis: Linear Regression with (</a:t>
                </a:r>
                <a:r>
                  <a:rPr lang="en-US" sz="20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Xs</a:t>
                </a: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, Y) = (</a:t>
                </a:r>
                <a:r>
                  <a:rPr lang="en-US" sz="2000" dirty="0" err="1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TSNE_factorsavg_accuracy</a:t>
                </a:r>
                <a:r>
                  <a:rPr lang="en-US" sz="2000" dirty="0"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rPr>
                  <a:t>)</a:t>
                </a:r>
              </a:p>
              <a:p>
                <a:pPr marL="342900" indent="-3429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2000" b="0" dirty="0"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E44B-AFE2-9DC6-0E7F-D822FBC1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3" y="910872"/>
                <a:ext cx="4952196" cy="4871363"/>
              </a:xfrm>
              <a:prstGeom prst="rect">
                <a:avLst/>
              </a:prstGeom>
              <a:blipFill>
                <a:blip r:embed="rId3"/>
                <a:stretch>
                  <a:fillRect l="-3069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419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Title 1">
            <a:extLst>
              <a:ext uri="{FF2B5EF4-FFF2-40B4-BE49-F238E27FC236}">
                <a16:creationId xmlns:a16="http://schemas.microsoft.com/office/drawing/2014/main" id="{A3936128-99ED-8935-E6AC-1E0D7B70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645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Testing Result</a:t>
            </a:r>
            <a:br>
              <a:rPr lang="en-US" sz="2800" b="1" dirty="0">
                <a:solidFill>
                  <a:schemeClr val="tx1"/>
                </a:solidFill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Split the dataset into Training dataset  : Testing dataset = 9:1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Then, further split training dataset into train : validation = 8:2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C3D0A-9D0B-75DE-9F9A-7C46A407C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C8DC23-76DB-4987-B90C-48EA4B4254B1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A3ACB3-2456-349B-448B-D692EF5E2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62819"/>
              </p:ext>
            </p:extLst>
          </p:nvPr>
        </p:nvGraphicFramePr>
        <p:xfrm>
          <a:off x="304890" y="1879287"/>
          <a:ext cx="5499100" cy="4748030"/>
        </p:xfrm>
        <a:graphic>
          <a:graphicData uri="http://schemas.openxmlformats.org/drawingml/2006/table">
            <a:tbl>
              <a:tblPr/>
              <a:tblGrid>
                <a:gridCol w="2859415">
                  <a:extLst>
                    <a:ext uri="{9D8B030D-6E8A-4147-A177-3AD203B41FA5}">
                      <a16:colId xmlns:a16="http://schemas.microsoft.com/office/drawing/2014/main" val="524272757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4038048756"/>
                    </a:ext>
                  </a:extLst>
                </a:gridCol>
                <a:gridCol w="1231990">
                  <a:extLst>
                    <a:ext uri="{9D8B030D-6E8A-4147-A177-3AD203B41FA5}">
                      <a16:colId xmlns:a16="http://schemas.microsoft.com/office/drawing/2014/main" val="3209958711"/>
                    </a:ext>
                  </a:extLst>
                </a:gridCol>
              </a:tblGrid>
              <a:tr h="220981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 + wd (Train(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train:validation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=8:2):test = 9:1)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0936"/>
                  </a:ext>
                </a:extLst>
              </a:tr>
              <a:tr h="595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MovieLens_100K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(User-movie)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~72.40%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~72.36%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159874"/>
                  </a:ext>
                </a:extLst>
              </a:tr>
              <a:tr h="7200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 dataset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“banana” dataset from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pmlb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(Pipeline-instance)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[0/1] classes &amp; 4 classes [1/2/3/4])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vector from original dataset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~94.18%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~88.10%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797025"/>
                  </a:ext>
                </a:extLst>
              </a:tr>
              <a:tr h="7200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~70.55%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~67.81%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237859"/>
                  </a:ext>
                </a:extLst>
              </a:tr>
              <a:tr h="8448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CCA_score</a:t>
                      </a:r>
                      <a:endParaRPr lang="en-US" sz="13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~70.55%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~70.55%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20088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833A36B1-BA57-8A56-485F-C6FD969CB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89" y="26257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15C0D7-88C6-5E40-45C1-A23935DA3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85118"/>
              </p:ext>
            </p:extLst>
          </p:nvPr>
        </p:nvGraphicFramePr>
        <p:xfrm>
          <a:off x="6388010" y="1881648"/>
          <a:ext cx="5499100" cy="4748030"/>
        </p:xfrm>
        <a:graphic>
          <a:graphicData uri="http://schemas.openxmlformats.org/drawingml/2006/table">
            <a:tbl>
              <a:tblPr/>
              <a:tblGrid>
                <a:gridCol w="2876306">
                  <a:extLst>
                    <a:ext uri="{9D8B030D-6E8A-4147-A177-3AD203B41FA5}">
                      <a16:colId xmlns:a16="http://schemas.microsoft.com/office/drawing/2014/main" val="250109409"/>
                    </a:ext>
                  </a:extLst>
                </a:gridCol>
                <a:gridCol w="1390804">
                  <a:extLst>
                    <a:ext uri="{9D8B030D-6E8A-4147-A177-3AD203B41FA5}">
                      <a16:colId xmlns:a16="http://schemas.microsoft.com/office/drawing/2014/main" val="3093240986"/>
                    </a:ext>
                  </a:extLst>
                </a:gridCol>
                <a:gridCol w="1231990">
                  <a:extLst>
                    <a:ext uri="{9D8B030D-6E8A-4147-A177-3AD203B41FA5}">
                      <a16:colId xmlns:a16="http://schemas.microsoft.com/office/drawing/2014/main" val="260250473"/>
                    </a:ext>
                  </a:extLst>
                </a:gridCol>
              </a:tblGrid>
              <a:tr h="287434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 + L1&amp;L2 (Train(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train:validation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=8:2):test = 9:1) 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[NOT GOOD]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484480"/>
                  </a:ext>
                </a:extLst>
              </a:tr>
              <a:tr h="3738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MovieLens_100K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(User-movie)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~68.65%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~68.64%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667159"/>
                  </a:ext>
                </a:extLst>
              </a:tr>
              <a:tr h="344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 dataset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“banana” dataset from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pmlb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(Pipeline-instance)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[0/1] classes &amp; 4 classes [1/2/3/4])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vector from original dataset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~29.69%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(binary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 :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~65.25%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 classes +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94820"/>
                  </a:ext>
                </a:extLst>
              </a:tr>
              <a:tr h="2952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np.ones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i.e.: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features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all instances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(without Similarity Term)</a:t>
                      </a: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~74.87%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822018"/>
                  </a:ext>
                </a:extLst>
              </a:tr>
              <a:tr h="2940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datasets case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Penn ML Benchmarks (Pipeline-dataset)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feature vector as </a:t>
                      </a:r>
                      <a:r>
                        <a:rPr lang="en-US" sz="13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CCA_score</a:t>
                      </a:r>
                      <a:endParaRPr lang="en-US" sz="13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72513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(without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Acc: </a:t>
                      </a:r>
                      <a:r>
                        <a:rPr lang="en-US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~74.86%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72513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 Similarity Term)</a:t>
                      </a: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751" marR="58751" marT="58751" marB="587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536065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AD810C9-A565-28FB-C369-5E533CD1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13" y="26257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6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2D2E5D-95E8-AD72-1FAF-E70A49F1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sz="3600" b="1" dirty="0"/>
              <a:t>Related Techniques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E61F578-009C-E6DA-99E2-50BA38B6E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9BA296A1-FB60-8ABF-FDA2-05714411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89A5195-77DC-EAF0-3876-6C3BB9F9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03315"/>
              </p:ext>
            </p:extLst>
          </p:nvPr>
        </p:nvGraphicFramePr>
        <p:xfrm>
          <a:off x="304889" y="881484"/>
          <a:ext cx="11606696" cy="530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03348">
                  <a:extLst>
                    <a:ext uri="{9D8B030D-6E8A-4147-A177-3AD203B41FA5}">
                      <a16:colId xmlns:a16="http://schemas.microsoft.com/office/drawing/2014/main" val="33444862"/>
                    </a:ext>
                  </a:extLst>
                </a:gridCol>
                <a:gridCol w="5803348">
                  <a:extLst>
                    <a:ext uri="{9D8B030D-6E8A-4147-A177-3AD203B41FA5}">
                      <a16:colId xmlns:a16="http://schemas.microsoft.com/office/drawing/2014/main" val="2345665867"/>
                    </a:ext>
                  </a:extLst>
                </a:gridCol>
              </a:tblGrid>
              <a:tr h="449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RELATED TECHNIQUES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2620"/>
                  </a:ext>
                </a:extLst>
              </a:tr>
              <a:tr h="15229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Penn Machine Learning Benchmarks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25045"/>
                  </a:ext>
                </a:extLst>
              </a:tr>
              <a:tr h="3203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IBM SROM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IBM Virtual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745306"/>
                  </a:ext>
                </a:extLst>
              </a:tr>
              <a:tr h="21044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Matrix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Non-negative matrix factorization (NMF)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Principal component analysis (PCA)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27995"/>
                  </a:ext>
                </a:extLst>
              </a:tr>
              <a:tr h="149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Fastai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Collaborative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8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Elastic Regularization (L1, L2)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4519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Stochastic gradient descent (SGD)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Adam + 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131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Similarity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Cosine Similarity, Euclidean Distance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Canonical Correlation Analysis (CCA)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71469"/>
                  </a:ext>
                </a:extLst>
              </a:tr>
              <a:tr h="5418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Visualization and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Clustering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tsne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dendrogram)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Histogram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inear Regression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4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26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49550-E296-0FDE-1ED8-7A38CD4826F0}"/>
              </a:ext>
            </a:extLst>
          </p:cNvPr>
          <p:cNvSpPr txBox="1"/>
          <p:nvPr/>
        </p:nvSpPr>
        <p:spPr>
          <a:xfrm>
            <a:off x="280418" y="5134015"/>
            <a:ext cx="11582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IBM Plex Sans" charset="0"/>
                <a:ea typeface="IBM Plex Sans" charset="0"/>
                <a:cs typeface="IBM Plex Sans" charset="0"/>
              </a:rPr>
              <a:t>References:</a:t>
            </a:r>
          </a:p>
          <a:p>
            <a:r>
              <a:rPr lang="en-US" sz="900" b="1" dirty="0">
                <a:solidFill>
                  <a:schemeClr val="accent6"/>
                </a:solidFill>
              </a:rPr>
              <a:t>⚬ IBM SROM: </a:t>
            </a:r>
            <a:r>
              <a:rPr lang="en-US" sz="9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https://github.ibm.com/srom/docs/blob/master/notebooks/experimental/auto/auto_classification.ipynb</a:t>
            </a:r>
            <a:endParaRPr lang="en-US" sz="900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Dataset source: </a:t>
            </a:r>
            <a:r>
              <a:rPr lang="en-US" sz="9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https://github.com/EpistasisLab/pmlb/blob/master/README.md</a:t>
            </a:r>
            <a:r>
              <a:rPr lang="en-US" sz="900" dirty="0">
                <a:solidFill>
                  <a:schemeClr val="accent6"/>
                </a:solidFill>
              </a:rPr>
              <a:t> 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surprise NMF: </a:t>
            </a:r>
            <a:r>
              <a:rPr lang="en-US" sz="9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https://github.com/klaudia-nazarko/collaborative-filtering-python/blob/master/collaborative-filtering-model-based.ipynb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</a:t>
            </a:r>
            <a:r>
              <a:rPr lang="en-US" sz="900" b="1" dirty="0" err="1">
                <a:solidFill>
                  <a:schemeClr val="accent6"/>
                </a:solidFill>
              </a:rPr>
              <a:t>fastai</a:t>
            </a:r>
            <a:r>
              <a:rPr lang="en-US" sz="900" b="1" dirty="0">
                <a:solidFill>
                  <a:schemeClr val="accent6"/>
                </a:solidFill>
              </a:rPr>
              <a:t> Collaborative Filter: </a:t>
            </a:r>
            <a:r>
              <a:rPr lang="en-US" sz="9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https://github.com/fastai/fastbook/blob/master/08_collab.ipynb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</a:t>
            </a:r>
            <a:r>
              <a:rPr lang="en-US" sz="900" b="1" dirty="0" err="1">
                <a:solidFill>
                  <a:schemeClr val="accent6"/>
                </a:solidFill>
              </a:rPr>
              <a:t>fastai</a:t>
            </a:r>
            <a:r>
              <a:rPr lang="en-US" sz="900" b="1" dirty="0">
                <a:solidFill>
                  <a:schemeClr val="accent6"/>
                </a:solidFill>
              </a:rPr>
              <a:t> Learner class reference code: </a:t>
            </a:r>
            <a:r>
              <a:rPr lang="en-US" sz="900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https://github.com/fastai/fastbook/blob/master/19_learner.ipynb</a:t>
            </a:r>
            <a:endParaRPr lang="en-US" sz="900" b="1" dirty="0">
              <a:solidFill>
                <a:schemeClr val="accent6"/>
              </a:solidFill>
            </a:endParaRPr>
          </a:p>
          <a:p>
            <a:r>
              <a:rPr lang="en-US" sz="900" b="1" dirty="0">
                <a:solidFill>
                  <a:schemeClr val="accent6"/>
                </a:solidFill>
              </a:rPr>
              <a:t>⚬ </a:t>
            </a:r>
            <a:r>
              <a:rPr lang="en-US" sz="900" b="1" dirty="0" err="1">
                <a:solidFill>
                  <a:schemeClr val="accent6"/>
                </a:solidFill>
              </a:rPr>
              <a:t>fastai</a:t>
            </a:r>
            <a:r>
              <a:rPr lang="en-US" sz="900" b="1" dirty="0">
                <a:solidFill>
                  <a:schemeClr val="accent6"/>
                </a:solidFill>
              </a:rPr>
              <a:t> Optimizer class reference source code: </a:t>
            </a:r>
            <a:r>
              <a:rPr lang="en-US" sz="900" dirty="0">
                <a:solidFill>
                  <a:schemeClr val="accent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https://github.com/fastai/fastai/blob/master/fastai/optimizer.py</a:t>
            </a:r>
            <a:r>
              <a:rPr lang="en-US" sz="900" dirty="0">
                <a:solidFill>
                  <a:schemeClr val="accent6"/>
                </a:solidFill>
              </a:rPr>
              <a:t> </a:t>
            </a:r>
            <a:endParaRPr lang="en-US" sz="900" dirty="0">
              <a:solidFill>
                <a:schemeClr val="accent6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C4217C-A94F-812D-577D-EDF8DD5B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8" y="363008"/>
            <a:ext cx="11606693" cy="5023988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Future Work:</a:t>
            </a:r>
            <a:br>
              <a:rPr lang="en-US" sz="2000" b="1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⚬ Improvements: </a:t>
            </a:r>
            <a:br>
              <a:rPr lang="en-US" b="1" dirty="0"/>
            </a:br>
            <a:r>
              <a:rPr lang="en-US" dirty="0"/>
              <a:t>Currently, run IBM’s SROM on Penn ML benchmarks, among 121 distinct classification datasets, generates 830 distinct pipelines, however, most of them are with 1 or 2 steps. It would be better to get more pipelines with 3 or 4 steps.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⚬ Extensions: </a:t>
            </a:r>
            <a:br>
              <a:rPr lang="en-US" b="1" dirty="0"/>
            </a:br>
            <a:r>
              <a:rPr lang="en-US" dirty="0"/>
              <a:t>Find a way to do the 3-dimensional matrix decomposition.</a:t>
            </a:r>
            <a:br>
              <a:rPr lang="en-US" b="1" dirty="0"/>
            </a:br>
            <a:r>
              <a:rPr lang="en-US" dirty="0"/>
              <a:t>Do the same process for the regression problem.</a:t>
            </a:r>
            <a:endParaRPr lang="en-US" sz="160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7D464DA-A93E-E017-66BD-125A7E2EB0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177FEC59-AF98-7DD4-085F-0919A2127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E2F57-1F1A-1069-2055-FA4578671566}"/>
              </a:ext>
            </a:extLst>
          </p:cNvPr>
          <p:cNvSpPr txBox="1"/>
          <p:nvPr/>
        </p:nvSpPr>
        <p:spPr>
          <a:xfrm>
            <a:off x="3911947" y="2767280"/>
            <a:ext cx="4368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THANKS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117DA91-A00E-6EBF-3C10-6B2D9831BE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AC81465-ED45-E154-0934-2C50DCA2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9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F6088-7B3F-4FF4-9EEA-F078901B9BA5}"/>
              </a:ext>
            </a:extLst>
          </p:cNvPr>
          <p:cNvSpPr/>
          <p:nvPr/>
        </p:nvSpPr>
        <p:spPr bwMode="auto">
          <a:xfrm>
            <a:off x="6400798" y="276131"/>
            <a:ext cx="5486313" cy="5908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44C85-4603-BB3A-832D-F33099769028}"/>
              </a:ext>
            </a:extLst>
          </p:cNvPr>
          <p:cNvSpPr/>
          <p:nvPr/>
        </p:nvSpPr>
        <p:spPr bwMode="auto">
          <a:xfrm>
            <a:off x="304888" y="276130"/>
            <a:ext cx="5486313" cy="5908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6B54129-A1F0-DC84-4090-AE8667D7C385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55320" y="475989"/>
                <a:ext cx="5235881" cy="558660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800" b="1" dirty="0"/>
                  <a:t>Notations: </a:t>
                </a:r>
                <a:br>
                  <a:rPr lang="en-US" sz="2800" b="1" dirty="0"/>
                </a:b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i</a:t>
                </a:r>
                <a:r>
                  <a:rPr lang="en-US" sz="2800" baseline="30000" dirty="0"/>
                  <a:t>th</a:t>
                </a:r>
                <a:r>
                  <a:rPr lang="en-US" sz="2800" dirty="0"/>
                  <a:t> d</a:t>
                </a:r>
                <a:r>
                  <a:rPr lang="en-US" altLang="zh-CN" sz="2800" dirty="0"/>
                  <a:t>ataset: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training d</a:t>
                </a:r>
                <a:r>
                  <a:rPr lang="en-US" altLang="zh-CN" sz="2800" dirty="0"/>
                  <a:t>ataset: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𝒕𝒓𝒂𝒊𝒏</m:t>
                        </m:r>
                      </m:sup>
                    </m:sSub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test d</a:t>
                </a:r>
                <a:r>
                  <a:rPr lang="en-US" altLang="zh-CN" sz="2800" dirty="0"/>
                  <a:t>ataset: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𝒆𝒔𝒕</m:t>
                        </m:r>
                      </m:sup>
                    </m:sSub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pipeline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𝓟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dataset space: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1D row vector: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2D tensor: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Augmented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2D tensor space: 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3D tensor: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6B54129-A1F0-DC84-4090-AE8667D7C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55320" y="475989"/>
                <a:ext cx="5235881" cy="5586608"/>
              </a:xfrm>
              <a:blipFill>
                <a:blip r:embed="rId2"/>
                <a:stretch>
                  <a:fillRect l="-4106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D837F0EC-2CDD-49BF-5617-79CC2D7DA3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6118" y="475990"/>
                <a:ext cx="5135671" cy="55866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Wingdings" pitchFamily="2" charset="2"/>
                  <a:buNone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171452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.AppleSystemUIFont" charset="-120"/>
                  <a:buChar char="–"/>
                  <a:tabLst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342905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628658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.AppleSystemUIFont" charset="-120"/>
                  <a:buChar char="–"/>
                  <a:tabLst/>
                  <a:defRPr sz="14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803285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Font typeface=".AppleSystemUIFont" charset="-120"/>
                  <a:buChar char="»"/>
                  <a:tabLst/>
                  <a:defRPr sz="140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1583721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6pPr>
                <a:lvl7pPr marL="1946291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7pPr>
                <a:lvl8pPr marL="2308860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8pPr>
                <a:lvl9pPr marL="2671430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Arial" charset="0"/>
                  </a:defRPr>
                </a:lvl9pPr>
              </a:lstStyle>
              <a:p>
                <a:r>
                  <a:rPr lang="en-US" sz="2800" b="1" dirty="0"/>
                  <a:t>Details: </a:t>
                </a:r>
                <a:br>
                  <a:rPr lang="en-US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800" dirty="0"/>
                  <a:t> |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|= t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| k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dirty="0"/>
                  <a:t> [0, r-1]} 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dirty="0"/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 | i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dirty="0"/>
                  <a:t> [0, v-1]} 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800" dirty="0"/>
                  <a:t>]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|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 [0, v-1]}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]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Each entry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1 </a:t>
                </a:r>
                <a:r>
                  <a:rPr lang="en-US" altLang="zh-CN" sz="2800" dirty="0"/>
                  <a:t>is </a:t>
                </a:r>
                <a:r>
                  <a:rPr lang="en-US" altLang="zh-CN" sz="2800" b="1" dirty="0">
                    <a:solidFill>
                      <a:schemeClr val="tx1"/>
                    </a:solidFill>
                  </a:rPr>
                  <a:t>false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classification, otherwise 0</a:t>
                </a:r>
                <a:br>
                  <a:rPr lang="en-US" altLang="zh-CN" sz="2800" b="1" dirty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to the maximum 2D space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/>
                  <a:t>by filling </a:t>
                </a:r>
                <a:r>
                  <a:rPr lang="en-US" sz="2800" dirty="0" err="1"/>
                  <a:t>NaN</a:t>
                </a:r>
                <a:r>
                  <a:rPr lang="en-US" sz="2800" dirty="0"/>
                  <a:t> values</a:t>
                </a:r>
              </a:p>
              <a:p>
                <a:endParaRPr lang="en-US" dirty="0"/>
              </a:p>
              <a:p>
                <a:endParaRPr lang="en-US" kern="0" dirty="0"/>
              </a:p>
              <a:p>
                <a:endParaRPr lang="en-US" b="1" kern="0" dirty="0"/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D837F0EC-2CDD-49BF-5617-79CC2D7DA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118" y="475990"/>
                <a:ext cx="5135671" cy="5586607"/>
              </a:xfrm>
              <a:prstGeom prst="rect">
                <a:avLst/>
              </a:prstGeom>
              <a:blipFill>
                <a:blip r:embed="rId3"/>
                <a:stretch>
                  <a:fillRect l="-418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9E11904-2F0F-F339-245E-240E2E224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7D43485-D423-0D5C-2788-369F0391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C0DF87-8BF0-D2ED-44DE-4718E67B1994}"/>
                  </a:ext>
                </a:extLst>
              </p:cNvPr>
              <p:cNvSpPr txBox="1"/>
              <p:nvPr/>
            </p:nvSpPr>
            <p:spPr>
              <a:xfrm>
                <a:off x="304890" y="113846"/>
                <a:ext cx="11887110" cy="321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3200" b="1" dirty="0"/>
                  <a:t>One Dataset Problem Formulation: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Run </a:t>
                </a:r>
                <a:r>
                  <a:rPr lang="en-US" b="1" dirty="0"/>
                  <a:t>SROM’s </a:t>
                </a:r>
                <a:r>
                  <a:rPr lang="en-US" b="1" dirty="0" err="1"/>
                  <a:t>AutoClassification</a:t>
                </a:r>
                <a:r>
                  <a:rPr lang="en-US" dirty="0"/>
                  <a:t> (AC) on a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𝒕𝒓𝒂𝒊𝒏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Run the set of pipelines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𝓟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b="1" dirty="0"/>
                  <a:t> </a:t>
                </a:r>
                <a:r>
                  <a:rPr lang="en-US" dirty="0"/>
                  <a:t>returned by AC on test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𝒕𝒆𝒔𝒕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𝓟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𝓟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construct a 1D row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Stack all 1D row vectors to construct a binary 2D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   where #rows = #pipelines, #columns = #test instances</a:t>
                </a:r>
              </a:p>
              <a:p>
                <a:pPr algn="l"/>
                <a:endParaRPr lang="en-US" sz="14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C0DF87-8BF0-D2ED-44DE-4718E67B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0" y="113846"/>
                <a:ext cx="11887110" cy="3210174"/>
              </a:xfrm>
              <a:prstGeom prst="rect">
                <a:avLst/>
              </a:prstGeom>
              <a:blipFill>
                <a:blip r:embed="rId3"/>
                <a:stretch>
                  <a:fillRect l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150221-21CC-F7A4-37A3-E221A504CD68}"/>
                  </a:ext>
                </a:extLst>
              </p:cNvPr>
              <p:cNvSpPr txBox="1"/>
              <p:nvPr/>
            </p:nvSpPr>
            <p:spPr>
              <a:xfrm>
                <a:off x="304889" y="3130804"/>
                <a:ext cx="11887111" cy="332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3200" b="1" dirty="0"/>
                  <a:t>Multiple Datasets Problem Formulation: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 Penn ML Benchmarks get a set of classification datasets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Iterate through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each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a correspond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   Therefore,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has a correspond </a:t>
                </a:r>
                <a:r>
                  <a:rPr lang="en-US" dirty="0"/>
                  <a:t>2D tensor space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Construct a 3D tensor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/>
                  <a:t> by stacking all </a:t>
                </a:r>
                <a:r>
                  <a:rPr lang="en-US" b="1" dirty="0"/>
                  <a:t>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endParaRPr lang="en-US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Do NMF on 2D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 (</a:t>
                </a:r>
                <a:r>
                  <a:rPr lang="en-US" altLang="zh-CN" dirty="0" err="1"/>
                  <a:t>PipelineID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DatasetID</a:t>
                </a:r>
                <a:r>
                  <a:rPr lang="en-US" altLang="zh-CN" dirty="0"/>
                  <a:t>) = accuracy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⚬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(Future Work: Find ways to decompose 3D tensor)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150221-21CC-F7A4-37A3-E221A504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9" y="3130804"/>
                <a:ext cx="11887111" cy="3329116"/>
              </a:xfrm>
              <a:prstGeom prst="rect">
                <a:avLst/>
              </a:prstGeom>
              <a:blipFill>
                <a:blip r:embed="rId4"/>
                <a:stretch>
                  <a:fillRect l="-1281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CC2066B1-02DE-3B4A-5AC3-861B6F68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4" y="2414977"/>
            <a:ext cx="4532416" cy="4421484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F089D152-FF93-BCEC-366D-313558822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166" y="228133"/>
            <a:ext cx="4779366" cy="242006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4B8E01E-DA13-97BB-F722-BAF4832A59EC}"/>
              </a:ext>
            </a:extLst>
          </p:cNvPr>
          <p:cNvSpPr/>
          <p:nvPr/>
        </p:nvSpPr>
        <p:spPr bwMode="auto">
          <a:xfrm rot="18895021">
            <a:off x="10326372" y="6076872"/>
            <a:ext cx="1005358" cy="251470"/>
          </a:xfrm>
          <a:prstGeom prst="roundRect">
            <a:avLst/>
          </a:prstGeom>
          <a:solidFill>
            <a:srgbClr val="FFFF00">
              <a:alpha val="4798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5A43E0-F548-3C47-0E4A-2DDACBC64D18}"/>
              </a:ext>
            </a:extLst>
          </p:cNvPr>
          <p:cNvSpPr/>
          <p:nvPr/>
        </p:nvSpPr>
        <p:spPr bwMode="auto">
          <a:xfrm>
            <a:off x="11424423" y="3816459"/>
            <a:ext cx="225541" cy="1006568"/>
          </a:xfrm>
          <a:prstGeom prst="roundRect">
            <a:avLst/>
          </a:prstGeom>
          <a:solidFill>
            <a:srgbClr val="FFFF00">
              <a:alpha val="48042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B8FEC-3D08-F743-F37B-EB93879B844A}"/>
              </a:ext>
            </a:extLst>
          </p:cNvPr>
          <p:cNvGrpSpPr/>
          <p:nvPr/>
        </p:nvGrpSpPr>
        <p:grpSpPr>
          <a:xfrm>
            <a:off x="7339029" y="190555"/>
            <a:ext cx="4866224" cy="2457642"/>
            <a:chOff x="7339029" y="190555"/>
            <a:chExt cx="4866224" cy="24576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D75EC8-CEBA-C1D5-C38B-76D08F13C5DF}"/>
                </a:ext>
              </a:extLst>
            </p:cNvPr>
            <p:cNvSpPr txBox="1"/>
            <p:nvPr/>
          </p:nvSpPr>
          <p:spPr>
            <a:xfrm>
              <a:off x="7520444" y="648802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2"/>
                  </a:solidFill>
                  <a:latin typeface="IBM Plex Sans" charset="0"/>
                  <a:ea typeface="IBM Plex Sans" charset="0"/>
                  <a:cs typeface="IBM Plex Sans" charset="0"/>
                </a:rPr>
                <a:t>Test data instances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19850-8644-E11F-905D-FF718A1A1120}"/>
                </a:ext>
              </a:extLst>
            </p:cNvPr>
            <p:cNvSpPr txBox="1"/>
            <p:nvPr/>
          </p:nvSpPr>
          <p:spPr>
            <a:xfrm>
              <a:off x="10611547" y="1206164"/>
              <a:ext cx="15937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2"/>
                  </a:solidFill>
                  <a:latin typeface="IBM Plex Sans" charset="0"/>
                  <a:ea typeface="IBM Plex Sans" charset="0"/>
                  <a:cs typeface="IBM Plex Sans" charset="0"/>
                </a:rPr>
                <a:t>Test data instances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453E00-C44D-5A99-AF09-758D233D9442}"/>
                </a:ext>
              </a:extLst>
            </p:cNvPr>
            <p:cNvSpPr txBox="1"/>
            <p:nvPr/>
          </p:nvSpPr>
          <p:spPr>
            <a:xfrm rot="16200000">
              <a:off x="7050969" y="146243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3"/>
                  </a:solidFill>
                  <a:latin typeface="IBM Plex Sans" charset="0"/>
                  <a:ea typeface="IBM Plex Sans" charset="0"/>
                  <a:cs typeface="IBM Plex Sans" charset="0"/>
                </a:rPr>
                <a:t>Pipelines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2ADBCB-F462-7C0D-DBDE-3E854384FEDD}"/>
                </a:ext>
              </a:extLst>
            </p:cNvPr>
            <p:cNvSpPr txBox="1"/>
            <p:nvPr/>
          </p:nvSpPr>
          <p:spPr>
            <a:xfrm rot="16200000">
              <a:off x="9082164" y="146468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3"/>
                  </a:solidFill>
                  <a:latin typeface="IBM Plex Sans" charset="0"/>
                  <a:ea typeface="IBM Plex Sans" charset="0"/>
                  <a:cs typeface="IBM Plex Sans" charset="0"/>
                </a:rPr>
                <a:t>Pipelines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F4ACCF-0FE6-A759-A35D-556DD6CA0853}"/>
                </a:ext>
              </a:extLst>
            </p:cNvPr>
            <p:cNvSpPr/>
            <p:nvPr/>
          </p:nvSpPr>
          <p:spPr bwMode="auto">
            <a:xfrm>
              <a:off x="8793272" y="190555"/>
              <a:ext cx="200416" cy="335808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IBM Plex Sans" panose="020B0503050203000203" pitchFamily="34" charset="0"/>
                </a:rPr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E58512-D783-AFDA-631C-4263CC17A42C}"/>
                </a:ext>
              </a:extLst>
            </p:cNvPr>
            <p:cNvSpPr/>
            <p:nvPr/>
          </p:nvSpPr>
          <p:spPr bwMode="auto">
            <a:xfrm>
              <a:off x="8223352" y="2403066"/>
              <a:ext cx="181612" cy="245131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IBM Plex Sans" panose="020B0503050203000203" pitchFamily="34" charset="0"/>
                </a:rPr>
                <a:t>M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501EC-3E4F-3975-F51D-67F64DB96E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9FE978C-DF45-AAFF-BB8F-A1FDDF0E0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48465D-8CB3-872B-78F4-0270D96A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43" y="218380"/>
            <a:ext cx="5504276" cy="646176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Collaborative Filtering </a:t>
            </a:r>
            <a:endParaRPr lang="en-US" b="1" dirty="0">
              <a:solidFill>
                <a:schemeClr val="bg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2D71D3-B5CE-EC7E-3BDC-58F381E4068E}"/>
              </a:ext>
            </a:extLst>
          </p:cNvPr>
          <p:cNvCxnSpPr>
            <a:cxnSpLocks/>
          </p:cNvCxnSpPr>
          <p:nvPr/>
        </p:nvCxnSpPr>
        <p:spPr bwMode="auto">
          <a:xfrm>
            <a:off x="5132258" y="548640"/>
            <a:ext cx="0" cy="60987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545C5D-21FB-6F7F-A6D3-A26303D8C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37" y="2307426"/>
            <a:ext cx="6913476" cy="3062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1082A-FFAE-FE80-468B-E7A7673F2A1F}"/>
              </a:ext>
            </a:extLst>
          </p:cNvPr>
          <p:cNvSpPr txBox="1"/>
          <p:nvPr/>
        </p:nvSpPr>
        <p:spPr>
          <a:xfrm>
            <a:off x="2013483" y="744391"/>
            <a:ext cx="110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IBM Plex Sans" charset="0"/>
                <a:ea typeface="IBM Plex Sans" charset="0"/>
                <a:cs typeface="IBM Plex Sans" charset="0"/>
              </a:rPr>
              <a:t>Data</a:t>
            </a:r>
            <a:endParaRPr lang="en-US" sz="32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98D75-E799-F49D-74BB-FA9469F31326}"/>
              </a:ext>
            </a:extLst>
          </p:cNvPr>
          <p:cNvSpPr txBox="1"/>
          <p:nvPr/>
        </p:nvSpPr>
        <p:spPr>
          <a:xfrm>
            <a:off x="6382883" y="788809"/>
            <a:ext cx="473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the Latent Factors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7423FA-019B-8350-D9D4-586B877919D6}"/>
              </a:ext>
            </a:extLst>
          </p:cNvPr>
          <p:cNvGrpSpPr/>
          <p:nvPr/>
        </p:nvGrpSpPr>
        <p:grpSpPr>
          <a:xfrm>
            <a:off x="0" y="1394224"/>
            <a:ext cx="5087469" cy="3062548"/>
            <a:chOff x="24190" y="1868845"/>
            <a:chExt cx="5087469" cy="3062548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3325693-4FFC-F6DB-BB19-76013DB31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0" y="1926607"/>
              <a:ext cx="5087469" cy="300478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3A3491-6FED-5CE2-42F5-FA1A79953005}"/>
                </a:ext>
              </a:extLst>
            </p:cNvPr>
            <p:cNvSpPr/>
            <p:nvPr/>
          </p:nvSpPr>
          <p:spPr bwMode="auto">
            <a:xfrm rot="16200000">
              <a:off x="-480426" y="2998069"/>
              <a:ext cx="1495249" cy="2493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err="1">
                  <a:solidFill>
                    <a:srgbClr val="FF0000"/>
                  </a:solidFill>
                  <a:latin typeface="IBM Plex Sans" panose="020B0503050203000203" pitchFamily="34" charset="0"/>
                </a:rPr>
                <a:t>PipelineID</a:t>
              </a:r>
              <a:r>
                <a:rPr lang="en-US" sz="1400" b="1" dirty="0">
                  <a:solidFill>
                    <a:srgbClr val="FF0000"/>
                  </a:solidFill>
                  <a:latin typeface="IBM Plex Sans" panose="020B0503050203000203" pitchFamily="34" charset="0"/>
                </a:rPr>
                <a:t> (P-id)</a:t>
              </a:r>
              <a:endParaRPr kumimoji="0" lang="en-US" sz="1400" b="1" i="0" u="none" strike="noStrike" cap="none" normalizeH="0" baseline="0" dirty="0">
                <a:solidFill>
                  <a:srgbClr val="FF0000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2F765D-C255-131E-3707-5FE710F51644}"/>
                </a:ext>
              </a:extLst>
            </p:cNvPr>
            <p:cNvSpPr/>
            <p:nvPr/>
          </p:nvSpPr>
          <p:spPr bwMode="auto">
            <a:xfrm>
              <a:off x="688769" y="1868845"/>
              <a:ext cx="4368911" cy="2833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DatasetID</a:t>
              </a:r>
              <a:r>
                <a:rPr kumimoji="0" lang="en-US" sz="1400" b="1" i="0" u="none" strike="noStrike" cap="none" normalizeH="0" baseline="0" dirty="0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/</a:t>
              </a:r>
              <a:r>
                <a:rPr kumimoji="0" lang="en-US" sz="1400" b="1" i="0" u="none" strike="noStrike" cap="none" normalizeH="0" baseline="0" dirty="0" err="1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InstanceID</a:t>
              </a:r>
              <a:r>
                <a:rPr kumimoji="0" lang="en-US" sz="1400" b="1" i="0" u="none" strike="noStrike" cap="none" normalizeH="0" baseline="0" dirty="0">
                  <a:solidFill>
                    <a:srgbClr val="FF0000"/>
                  </a:solidFill>
                  <a:effectLst/>
                  <a:latin typeface="IBM Plex Sans" panose="020B0503050203000203" pitchFamily="34" charset="0"/>
                </a:rPr>
                <a:t> (D-id)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9E7DADC-BB80-453C-3C81-6BF609CE2DB3}"/>
              </a:ext>
            </a:extLst>
          </p:cNvPr>
          <p:cNvSpPr/>
          <p:nvPr/>
        </p:nvSpPr>
        <p:spPr bwMode="auto">
          <a:xfrm>
            <a:off x="6911233" y="2908189"/>
            <a:ext cx="445156" cy="18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BM Plex Sans" panose="020B0503050203000203" pitchFamily="34" charset="0"/>
              </a:rPr>
              <a:t>D-id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EF194F-8F29-D55C-F36B-39569018A2E5}"/>
              </a:ext>
            </a:extLst>
          </p:cNvPr>
          <p:cNvSpPr/>
          <p:nvPr/>
        </p:nvSpPr>
        <p:spPr bwMode="auto">
          <a:xfrm>
            <a:off x="6549081" y="3066650"/>
            <a:ext cx="370390" cy="18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rgbClr val="FF0000"/>
                </a:solidFill>
                <a:latin typeface="IBM Plex Sans" panose="020B0503050203000203" pitchFamily="34" charset="0"/>
              </a:rPr>
              <a:t>P</a:t>
            </a: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BM Plex Sans" panose="020B0503050203000203" pitchFamily="34" charset="0"/>
              </a:rPr>
              <a:t>-id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47E47-C09D-F052-1D42-6C1CECBC2864}"/>
              </a:ext>
            </a:extLst>
          </p:cNvPr>
          <p:cNvSpPr txBox="1"/>
          <p:nvPr/>
        </p:nvSpPr>
        <p:spPr>
          <a:xfrm>
            <a:off x="5102349" y="5277641"/>
            <a:ext cx="205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W</a:t>
            </a:r>
          </a:p>
          <a:p>
            <a:pPr algn="ctr"/>
            <a:r>
              <a:rPr lang="en-US" b="1" dirty="0" err="1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pipeline_factors</a:t>
            </a:r>
            <a:endParaRPr lang="en-US" b="1" dirty="0">
              <a:solidFill>
                <a:srgbClr val="DA95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algn="ctr"/>
            <a:r>
              <a:rPr lang="en-US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en-US" b="1" dirty="0" err="1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n_factors</a:t>
            </a:r>
            <a:r>
              <a:rPr lang="en-US" b="1" dirty="0">
                <a:solidFill>
                  <a:srgbClr val="DA9500"/>
                </a:solidFill>
                <a:latin typeface="IBM Plex Sans" charset="0"/>
                <a:ea typeface="IBM Plex Sans" charset="0"/>
                <a:cs typeface="IBM Plex Sans" charset="0"/>
              </a:rPr>
              <a:t>=5)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0323B-42D7-8154-A35F-E1A1A88C34B4}"/>
              </a:ext>
            </a:extLst>
          </p:cNvPr>
          <p:cNvSpPr txBox="1"/>
          <p:nvPr/>
        </p:nvSpPr>
        <p:spPr>
          <a:xfrm>
            <a:off x="7888543" y="1488025"/>
            <a:ext cx="3899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H</a:t>
            </a:r>
          </a:p>
          <a:p>
            <a:pPr algn="ctr"/>
            <a:r>
              <a:rPr lang="en-US" b="1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dataset_factors</a:t>
            </a:r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 (</a:t>
            </a:r>
            <a:r>
              <a:rPr lang="en-US" b="1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instance_factors</a:t>
            </a:r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en-US" b="1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n_factors</a:t>
            </a:r>
            <a:r>
              <a:rPr lang="en-US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=5)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14777D-721A-D02C-ED1F-BDD9E530344F}"/>
              </a:ext>
            </a:extLst>
          </p:cNvPr>
          <p:cNvSpPr/>
          <p:nvPr/>
        </p:nvSpPr>
        <p:spPr bwMode="auto">
          <a:xfrm>
            <a:off x="7142156" y="3249825"/>
            <a:ext cx="5025657" cy="2120149"/>
          </a:xfrm>
          <a:prstGeom prst="roundRect">
            <a:avLst/>
          </a:prstGeom>
          <a:noFill/>
          <a:ln w="34925">
            <a:solidFill>
              <a:schemeClr val="accent3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6C879F-1969-4D7A-9DF3-E6235C1C8DBF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9654984" y="5369974"/>
            <a:ext cx="1" cy="3693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D65635-1610-BEA0-2CD6-0E299532B119}"/>
                  </a:ext>
                </a:extLst>
              </p:cNvPr>
              <p:cNvSpPr txBox="1"/>
              <p:nvPr/>
            </p:nvSpPr>
            <p:spPr>
              <a:xfrm>
                <a:off x="8549727" y="5739306"/>
                <a:ext cx="2210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Prediction = W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IBM Plex Sans" charset="0"/>
                      </a:rPr>
                      <m:t>×</m:t>
                    </m:r>
                  </m:oMath>
                </a14:m>
                <a:r>
                  <a:rPr lang="en-US" b="1" dirty="0">
                    <a:solidFill>
                      <a:schemeClr val="accent3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H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D65635-1610-BEA0-2CD6-0E299532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727" y="5739306"/>
                <a:ext cx="2210513" cy="369332"/>
              </a:xfrm>
              <a:prstGeom prst="rect">
                <a:avLst/>
              </a:prstGeom>
              <a:blipFill>
                <a:blip r:embed="rId6"/>
                <a:stretch>
                  <a:fillRect l="-2286" t="-6667" r="-171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4DC32D96-FDDC-8879-85D0-D452F7B1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76589"/>
              </p:ext>
            </p:extLst>
          </p:nvPr>
        </p:nvGraphicFramePr>
        <p:xfrm>
          <a:off x="96321" y="4540844"/>
          <a:ext cx="4937166" cy="179137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132529">
                  <a:extLst>
                    <a:ext uri="{9D8B030D-6E8A-4147-A177-3AD203B41FA5}">
                      <a16:colId xmlns:a16="http://schemas.microsoft.com/office/drawing/2014/main" val="3786742467"/>
                    </a:ext>
                  </a:extLst>
                </a:gridCol>
                <a:gridCol w="2804637">
                  <a:extLst>
                    <a:ext uri="{9D8B030D-6E8A-4147-A177-3AD203B41FA5}">
                      <a16:colId xmlns:a16="http://schemas.microsoft.com/office/drawing/2014/main" val="1508425873"/>
                    </a:ext>
                  </a:extLst>
                </a:gridCol>
              </a:tblGrid>
              <a:tr h="3969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Matrix </a:t>
                      </a:r>
                      <a:r>
                        <a:rPr lang="en-US" sz="1800" b="1" dirty="0">
                          <a:solidFill>
                            <a:schemeClr val="accent3"/>
                          </a:solidFill>
                        </a:rPr>
                        <a:t>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28090"/>
                  </a:ext>
                </a:extLst>
              </a:tr>
              <a:tr h="6972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DataInstanceID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(one dataset)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</a:rPr>
                        <a:t>Prediction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of each pipelines on each data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18711"/>
                  </a:ext>
                </a:extLst>
              </a:tr>
              <a:tr h="6972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DatasetID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(multiple datasets)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Prediction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</a:rPr>
                        <a:t>accuracy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of each pipelines on each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26721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E0283AE-0D57-823B-A023-4F93FBC7560A}"/>
              </a:ext>
            </a:extLst>
          </p:cNvPr>
          <p:cNvSpPr txBox="1"/>
          <p:nvPr/>
        </p:nvSpPr>
        <p:spPr>
          <a:xfrm>
            <a:off x="2099809" y="2121868"/>
            <a:ext cx="1409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0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M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D57607E-8958-E5A9-E73A-1BA908475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2B32F9A-73B3-0178-92C4-B2F5B19D7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6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AB87-809D-B4A7-6D7D-F080CF17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37" y="1866326"/>
            <a:ext cx="10550300" cy="2716283"/>
          </a:xfrm>
        </p:spPr>
        <p:txBody>
          <a:bodyPr anchor="t">
            <a:normAutofit/>
          </a:bodyPr>
          <a:lstStyle/>
          <a:p>
            <a:pPr algn="ctr"/>
            <a:br>
              <a:rPr lang="en-US" sz="3200" b="1" dirty="0"/>
            </a:br>
            <a:br>
              <a:rPr lang="en-US" sz="3200" b="1" dirty="0"/>
            </a:br>
            <a:r>
              <a:rPr lang="en-US" sz="6000" b="1" dirty="0"/>
              <a:t>One Dataset Case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38EF90C-8C51-DDB9-0D64-7BE639038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5D2C9A8-53C3-D7C8-9FB1-6972700F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D739E7F3-7C5D-6218-4A0E-C0EFF819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467" y="2342827"/>
            <a:ext cx="6102776" cy="448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Title 1">
                <a:extLst>
                  <a:ext uri="{FF2B5EF4-FFF2-40B4-BE49-F238E27FC236}">
                    <a16:creationId xmlns:a16="http://schemas.microsoft.com/office/drawing/2014/main" id="{A3936128-99ED-8935-E6AC-1E0D7B70F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342827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NMF on 2D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(#topics = 2)</a:t>
                </a:r>
                <a:br>
                  <a:rPr lang="en-US" sz="2800" b="1" dirty="0">
                    <a:solidFill>
                      <a:schemeClr val="tx1"/>
                    </a:solidFill>
                  </a:rPr>
                </a:br>
                <a:br>
                  <a:rPr lang="en-US" sz="2000" b="1" dirty="0">
                    <a:solidFill>
                      <a:schemeClr val="tx1"/>
                    </a:solidFill>
                  </a:rPr>
                </a:br>
                <a:r>
                  <a:rPr lang="en-US" sz="2000" b="1" dirty="0">
                    <a:solidFill>
                      <a:schemeClr val="tx1"/>
                    </a:solidFill>
                  </a:rPr>
                  <a:t>⚬ Use decomposed H matrix to see the relation between the accuracy and topic weights</a:t>
                </a:r>
                <a:br>
                  <a:rPr lang="en-US" sz="2000" b="1" dirty="0">
                    <a:solidFill>
                      <a:schemeClr val="tx1"/>
                    </a:solidFill>
                  </a:rPr>
                </a:br>
                <a:r>
                  <a:rPr lang="en-US" sz="2000" b="1" dirty="0">
                    <a:solidFill>
                      <a:schemeClr val="tx1"/>
                    </a:solidFill>
                  </a:rPr>
                  <a:t>⚬ Use decomposed W matrix to cluster the pipelines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Notes: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⚬</a:t>
                </a:r>
                <a:r>
                  <a:rPr lang="en-US" sz="1400" dirty="0">
                    <a:solidFill>
                      <a:schemeClr val="tx1"/>
                    </a:solidFill>
                  </a:rPr>
                  <a:t> In cluster plotting, pipelines with similar accuracy clustered together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⚬</a:t>
                </a:r>
                <a:r>
                  <a:rPr lang="en-US" sz="1400" dirty="0">
                    <a:solidFill>
                      <a:schemeClr val="tx1"/>
                    </a:solidFill>
                  </a:rPr>
                  <a:t> In pipeline clustering, circled pipelines have same names, but they are considered different since they are assigned different parameter values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18" name="Title 1">
                <a:extLst>
                  <a:ext uri="{FF2B5EF4-FFF2-40B4-BE49-F238E27FC236}">
                    <a16:creationId xmlns:a16="http://schemas.microsoft.com/office/drawing/2014/main" id="{A3936128-99ED-8935-E6AC-1E0D7B70F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342827"/>
              </a:xfrm>
              <a:blipFill>
                <a:blip r:embed="rId4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6" name="Picture 10">
            <a:extLst>
              <a:ext uri="{FF2B5EF4-FFF2-40B4-BE49-F238E27FC236}">
                <a16:creationId xmlns:a16="http://schemas.microsoft.com/office/drawing/2014/main" id="{42C37CEC-820B-7E5A-399D-1EDE1C9A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946" y="2342827"/>
            <a:ext cx="4303411" cy="430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C3D0A-9D0B-75DE-9F9A-7C46A407C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C8DC23-76DB-4987-B90C-48EA4B4254B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C14936-3CF9-1A22-53C0-544981C6A17D}"/>
              </a:ext>
            </a:extLst>
          </p:cNvPr>
          <p:cNvSpPr/>
          <p:nvPr/>
        </p:nvSpPr>
        <p:spPr bwMode="auto">
          <a:xfrm>
            <a:off x="6495206" y="5472624"/>
            <a:ext cx="337956" cy="560040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EE197B-027C-FAB8-4FEB-8654ABBBF052}"/>
              </a:ext>
            </a:extLst>
          </p:cNvPr>
          <p:cNvSpPr/>
          <p:nvPr/>
        </p:nvSpPr>
        <p:spPr bwMode="auto">
          <a:xfrm>
            <a:off x="7230457" y="5472624"/>
            <a:ext cx="335504" cy="859928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31CD113-2FA3-8F10-08B3-6D6DA885F451}"/>
              </a:ext>
            </a:extLst>
          </p:cNvPr>
          <p:cNvSpPr/>
          <p:nvPr/>
        </p:nvSpPr>
        <p:spPr bwMode="auto">
          <a:xfrm>
            <a:off x="8500389" y="5476290"/>
            <a:ext cx="335504" cy="568249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E3664-5442-A030-34D5-9A0F1707EC28}"/>
              </a:ext>
            </a:extLst>
          </p:cNvPr>
          <p:cNvSpPr/>
          <p:nvPr/>
        </p:nvSpPr>
        <p:spPr bwMode="auto">
          <a:xfrm>
            <a:off x="8868686" y="5484499"/>
            <a:ext cx="335504" cy="1320117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DBAFA9B-71BC-938F-15B3-5D002DC331CC}"/>
              </a:ext>
            </a:extLst>
          </p:cNvPr>
          <p:cNvSpPr/>
          <p:nvPr/>
        </p:nvSpPr>
        <p:spPr bwMode="auto">
          <a:xfrm>
            <a:off x="9613960" y="5448725"/>
            <a:ext cx="335504" cy="895702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880B00-1C7F-108C-8FC2-FCA87745B0B8}"/>
              </a:ext>
            </a:extLst>
          </p:cNvPr>
          <p:cNvSpPr/>
          <p:nvPr/>
        </p:nvSpPr>
        <p:spPr bwMode="auto">
          <a:xfrm>
            <a:off x="10488888" y="5476291"/>
            <a:ext cx="391492" cy="895702"/>
          </a:xfrm>
          <a:prstGeom prst="round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9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781692" cy="6135854"/>
              </a:xfrm>
            </p:spPr>
            <p:txBody>
              <a:bodyPr anchor="t">
                <a:normAutofit/>
              </a:bodyPr>
              <a:lstStyle/>
              <a:p>
                <a:pPr algn="ctr"/>
                <a:br>
                  <a:rPr lang="en-US" sz="3200" b="1" dirty="0"/>
                </a:br>
                <a:r>
                  <a:rPr lang="en-US" sz="4000" b="1" dirty="0"/>
                  <a:t>Objective Function:</a:t>
                </a:r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regularization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1" dirty="0" smtClean="0">
                          <a:solidFill>
                            <a:schemeClr val="accent3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sz="3200" b="1" dirty="0">
                          <a:solidFill>
                            <a:schemeClr val="accent2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en-US" sz="3200" b="1" dirty="0">
                    <a:solidFill>
                      <a:schemeClr val="accent2"/>
                    </a:solidFill>
                  </a:rPr>
                </a:br>
                <a:br>
                  <a:rPr lang="en-US" sz="3200" dirty="0"/>
                </a:br>
                <a:r>
                  <a:rPr lang="en-US" sz="2800" dirty="0"/>
                  <a:t>Regularization*: L2, L1+L2</a:t>
                </a:r>
                <a:br>
                  <a:rPr lang="en-US" sz="3200" dirty="0"/>
                </a:br>
                <a:r>
                  <a:rPr lang="en-US" sz="3200" b="1" dirty="0"/>
                  <a:t>Regularization Penalty:</a:t>
                </a:r>
                <a:br>
                  <a:rPr lang="en-US" sz="3200" dirty="0"/>
                </a:br>
                <a:r>
                  <a:rPr lang="en-US" sz="3200" dirty="0" err="1">
                    <a:solidFill>
                      <a:schemeClr val="accent3"/>
                    </a:solidFill>
                  </a:rPr>
                  <a:t>CosineSimilarity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3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accent3"/>
                    </a:solidFill>
                  </a:rPr>
                  <a:t>EuclideanDistance</a:t>
                </a:r>
                <a:r>
                  <a:rPr lang="en-US" sz="3200" dirty="0">
                    <a:solidFill>
                      <a:schemeClr val="accent3"/>
                    </a:solidFill>
                  </a:rPr>
                  <a:t> + Regularization*</a:t>
                </a:r>
                <a:br>
                  <a:rPr lang="en-US" sz="3200" dirty="0">
                    <a:solidFill>
                      <a:schemeClr val="accent3"/>
                    </a:solidFill>
                  </a:rPr>
                </a:br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0FAB87-809D-B4A7-6D7D-F080CF179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781692" cy="61358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E801A0-6CA9-7D96-2E36-6B7C4901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61" y="3132040"/>
            <a:ext cx="4282084" cy="36233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0BBDF-25F0-2B60-8D27-4F859B114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606117"/>
            <a:ext cx="5486313" cy="22224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Intern / August 16, 2022 / © 2022 IBM Thomas J. Watson Research Center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F1B0983-BF56-F3DA-9D13-E044D4FB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05" y="6185004"/>
            <a:ext cx="843779" cy="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9314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oster Session Template &amp; Instuctions 2021" id="{97A6CB38-863D-3048-9637-53DD3C009CE6}" vid="{618B5C8E-E6C7-254C-AF26-BC20A1193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{CDA506CA-02F0-4236-A373-2103D6A4ABAA}tf11964407_win32</Template>
  <TotalTime>30531</TotalTime>
  <Words>3103</Words>
  <Application>Microsoft Macintosh PowerPoint</Application>
  <PresentationFormat>Widescreen</PresentationFormat>
  <Paragraphs>388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.AppleSystemUIFont</vt:lpstr>
      <vt:lpstr>HelvNeue Light for IBM</vt:lpstr>
      <vt:lpstr>Arial</vt:lpstr>
      <vt:lpstr>Calibri</vt:lpstr>
      <vt:lpstr>Cambria Math</vt:lpstr>
      <vt:lpstr>IBM Plex Sans</vt:lpstr>
      <vt:lpstr>IBM Plex Sans Regular</vt:lpstr>
      <vt:lpstr>Wingdings</vt:lpstr>
      <vt:lpstr>IBM 2019 Master template (white background)</vt:lpstr>
      <vt:lpstr>IBM Research AI Intern Project Machine Learning Pipeline Recommendation   Manager: Anuradha Bhamidipaty Mentors: Chandra Reddy, Dhaval Patel   Presenter: Yuhan Shao  Contact Info: : @yuhan.shao : Yuhan.Shao@ibm.com</vt:lpstr>
      <vt:lpstr>Introduction:  we propose a new approach that:  ⚬ Inspired by the matrix-factorization approaches in the recommender system to quickly recommend the best pipeline with assigned parameter values on a dataset that has not been tried on.  ⚬ In addition, our approach would help understand how different models/pipelines perform on different instances of a dataset or on multiple datasets. </vt:lpstr>
      <vt:lpstr>Terminology</vt:lpstr>
      <vt:lpstr>PowerPoint Presentation</vt:lpstr>
      <vt:lpstr>PowerPoint Presentation</vt:lpstr>
      <vt:lpstr>Collaborative Filtering </vt:lpstr>
      <vt:lpstr>  One Dataset Case </vt:lpstr>
      <vt:lpstr>NMF on 2D Tensor M_i (#topics = 2)  ⚬ Use decomposed H matrix to see the relation between the accuracy and topic weights ⚬ Use decomposed W matrix to cluster the pipelines  Notes: ⚬ In cluster plotting, pipelines with similar accuracy clustered together ⚬ In pipeline clustering, circled pipelines have same names, but they are considered different since they are assigned different parameter values </vt:lpstr>
      <vt:lpstr> Objective Function: MSE(M, W×H)+ λ_l×" (regularization penalty)"  Regularization*: L2, L1+L2 Regularization Penalty: CosineSimilarity ⨀ EuclideanDistance + Regularization*  </vt:lpstr>
      <vt:lpstr>Objective Function: (one dataset)  MSE(M, W×H)+ λ_l×" (regularization penalty)"  Regularization*: L2, L1+L2 Regularization Penalty:  CosineSimilarity ⨀ EuclideanDistance + Regularization*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Multiple Datasets Case </vt:lpstr>
      <vt:lpstr>Multiple Classification Datasets: Penn Machine Learning Benchmarks</vt:lpstr>
      <vt:lpstr>Sparse Tensor</vt:lpstr>
      <vt:lpstr>  Objective Function:   MSE(M, W×H)+ λ_l×" (regularization penalty)"  Regularization Penalty: L2, L1+L2 (without similarity term)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Objective Function: MSE(M, W×H)+ λ_l×" (regularization penalty)"  Regularization*: L2, L1+L2 Regularization Penalty: CCA_ScoreSimilarity + Regularization* (with similarity term)</vt:lpstr>
      <vt:lpstr>Canonical Correlation Analysis (CCA): </vt:lpstr>
      <vt:lpstr>Objective Function: (multiple datasets) MSE(M, W×H)+ λ_l×" (regularization penalty)"  Regularization*: L2, L1+L2 Regularization Penalty: CCA_ScoreSimilarity + Regularization*  </vt:lpstr>
      <vt:lpstr>PowerPoint Presentation</vt:lpstr>
      <vt:lpstr>PowerPoint Presentation</vt:lpstr>
      <vt:lpstr>PowerPoint Presentation</vt:lpstr>
      <vt:lpstr>Testing Result  Split the dataset into Training dataset  : Testing dataset = 9:1 Then, further split training dataset into train : validation = 8:2 </vt:lpstr>
      <vt:lpstr>Related Techniques</vt:lpstr>
      <vt:lpstr>Future Work:   ⚬ Improvements:  Currently, run IBM’s SROM on Penn ML benchmarks, among 121 distinct classification datasets, generates 830 distinct pipelines, however, most of them are with 1 or 2 steps. It would be better to get more pipelines with 3 or 4 steps.  ⚬ Extensions:  Find a way to do the 3-dimensional matrix decomposition. Do the same process for the regression problem.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Bo Morosco</dc:creator>
  <cp:lastModifiedBy>Yuhan Shao</cp:lastModifiedBy>
  <cp:revision>192</cp:revision>
  <dcterms:created xsi:type="dcterms:W3CDTF">2022-07-16T05:36:03Z</dcterms:created>
  <dcterms:modified xsi:type="dcterms:W3CDTF">2022-09-08T14:33:47Z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